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14" r:id="rId4"/>
  </p:sldMasterIdLst>
  <p:notesMasterIdLst>
    <p:notesMasterId r:id="rId26"/>
  </p:notesMasterIdLst>
  <p:handoutMasterIdLst>
    <p:handoutMasterId r:id="rId27"/>
  </p:handoutMasterIdLst>
  <p:sldIdLst>
    <p:sldId id="1365" r:id="rId5"/>
    <p:sldId id="295" r:id="rId6"/>
    <p:sldId id="296" r:id="rId7"/>
    <p:sldId id="297" r:id="rId8"/>
    <p:sldId id="298" r:id="rId9"/>
    <p:sldId id="299" r:id="rId10"/>
    <p:sldId id="300" r:id="rId11"/>
    <p:sldId id="301" r:id="rId12"/>
    <p:sldId id="302" r:id="rId13"/>
    <p:sldId id="303" r:id="rId14"/>
    <p:sldId id="304" r:id="rId15"/>
    <p:sldId id="305" r:id="rId16"/>
    <p:sldId id="1370" r:id="rId17"/>
    <p:sldId id="1127" r:id="rId18"/>
    <p:sldId id="1374" r:id="rId19"/>
    <p:sldId id="258" r:id="rId20"/>
    <p:sldId id="259" r:id="rId21"/>
    <p:sldId id="260" r:id="rId22"/>
    <p:sldId id="1375" r:id="rId23"/>
    <p:sldId id="261" r:id="rId24"/>
    <p:sldId id="1372" r:id="rId2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52" autoAdjust="0"/>
    <p:restoredTop sz="94660"/>
  </p:normalViewPr>
  <p:slideViewPr>
    <p:cSldViewPr snapToGrid="0">
      <p:cViewPr varScale="1">
        <p:scale>
          <a:sx n="102" d="100"/>
          <a:sy n="102" d="100"/>
        </p:scale>
        <p:origin x="1212" y="114"/>
      </p:cViewPr>
      <p:guideLst/>
    </p:cSldViewPr>
  </p:slideViewPr>
  <p:notesTextViewPr>
    <p:cViewPr>
      <p:scale>
        <a:sx n="1" d="1"/>
        <a:sy n="1" d="1"/>
      </p:scale>
      <p:origin x="0" y="0"/>
    </p:cViewPr>
  </p:notesTextViewPr>
  <p:sorterViewPr>
    <p:cViewPr>
      <p:scale>
        <a:sx n="120" d="100"/>
        <a:sy n="120" d="100"/>
      </p:scale>
      <p:origin x="0" y="0"/>
    </p:cViewPr>
  </p:sorterViewPr>
  <p:notesViewPr>
    <p:cSldViewPr snapToGrid="0">
      <p:cViewPr varScale="1">
        <p:scale>
          <a:sx n="74" d="100"/>
          <a:sy n="74" d="100"/>
        </p:scale>
        <p:origin x="320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9FCDDDE-69BE-49F7-B96E-B9A6C90ECB13}"/>
              </a:ext>
            </a:extLst>
          </p:cNvPr>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r>
              <a:rPr lang="en-US" sz="1000">
                <a:latin typeface="Arial" panose="020B0604020202020204" pitchFamily="34" charset="0"/>
                <a:cs typeface="Arial" panose="020B0604020202020204" pitchFamily="34" charset="0"/>
              </a:rPr>
              <a:t>Class – The Book Of Revelation (71)</a:t>
            </a:r>
          </a:p>
        </p:txBody>
      </p:sp>
      <p:sp>
        <p:nvSpPr>
          <p:cNvPr id="3" name="Date Placeholder 2">
            <a:extLst>
              <a:ext uri="{FF2B5EF4-FFF2-40B4-BE49-F238E27FC236}">
                <a16:creationId xmlns:a16="http://schemas.microsoft.com/office/drawing/2014/main" id="{24351CE3-1FC9-4656-AA89-B792451C2599}"/>
              </a:ext>
            </a:extLst>
          </p:cNvPr>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r>
              <a:rPr lang="en-US" sz="1000">
                <a:latin typeface="Arial" panose="020B0604020202020204" pitchFamily="34" charset="0"/>
                <a:cs typeface="Arial" panose="020B0604020202020204" pitchFamily="34" charset="0"/>
              </a:rPr>
              <a:t>7/18/2021 am class</a:t>
            </a:r>
          </a:p>
        </p:txBody>
      </p:sp>
      <p:sp>
        <p:nvSpPr>
          <p:cNvPr id="4" name="Footer Placeholder 3">
            <a:extLst>
              <a:ext uri="{FF2B5EF4-FFF2-40B4-BE49-F238E27FC236}">
                <a16:creationId xmlns:a16="http://schemas.microsoft.com/office/drawing/2014/main" id="{2C881CBB-0ACE-4986-AED5-9BE7740FB643}"/>
              </a:ext>
            </a:extLst>
          </p:cNvPr>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r>
              <a:rPr lang="en-US" sz="1000">
                <a:latin typeface="Arial" panose="020B0604020202020204" pitchFamily="34" charset="0"/>
                <a:cs typeface="Arial" panose="020B0604020202020204" pitchFamily="34" charset="0"/>
              </a:rPr>
              <a:t>Micky Galloway</a:t>
            </a:r>
          </a:p>
        </p:txBody>
      </p:sp>
      <p:sp>
        <p:nvSpPr>
          <p:cNvPr id="5" name="Slide Number Placeholder 4">
            <a:extLst>
              <a:ext uri="{FF2B5EF4-FFF2-40B4-BE49-F238E27FC236}">
                <a16:creationId xmlns:a16="http://schemas.microsoft.com/office/drawing/2014/main" id="{511D685C-C00A-429F-994E-AA9615B6DB56}"/>
              </a:ext>
            </a:extLst>
          </p:cNvPr>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383D0F20-816E-4550-8B97-C88C75ECFBF5}" type="slidenum">
              <a:rPr lang="en-US" sz="1000" smtClean="0">
                <a:latin typeface="Arial" panose="020B0604020202020204" pitchFamily="34" charset="0"/>
                <a:cs typeface="Arial" panose="020B0604020202020204" pitchFamily="34" charset="0"/>
              </a:rPr>
              <a:t>‹#›</a:t>
            </a:fld>
            <a:endParaRPr lang="en-US"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2384273"/>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r>
              <a:rPr lang="en-US"/>
              <a:t>Class – The Book Of Revelation (71)</a:t>
            </a:r>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r>
              <a:rPr lang="en-US"/>
              <a:t>7/18/2021 am class</a:t>
            </a:r>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r>
              <a:rPr lang="en-US"/>
              <a:t>Micky Galloway</a:t>
            </a:r>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0FB35A8F-64BA-40FD-8609-8C0DBAC233DF}" type="slidenum">
              <a:rPr lang="en-US" smtClean="0"/>
              <a:t>‹#›</a:t>
            </a:fld>
            <a:endParaRPr lang="en-US"/>
          </a:p>
        </p:txBody>
      </p:sp>
    </p:spTree>
    <p:extLst>
      <p:ext uri="{BB962C8B-B14F-4D97-AF65-F5344CB8AC3E}">
        <p14:creationId xmlns:p14="http://schemas.microsoft.com/office/powerpoint/2010/main" val="3676955605"/>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C79423-EF35-4765-873E-94B55C70340D}" type="datetimeFigureOut">
              <a:rPr lang="en-US" smtClean="0"/>
              <a:t>7/30/2021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232B39-3E3F-4511-8D5E-F3B6F8667CCD}" type="slidenum">
              <a:rPr lang="en-US" smtClean="0"/>
              <a:t>‹#›</a:t>
            </a:fld>
            <a:endParaRPr lang="en-US"/>
          </a:p>
        </p:txBody>
      </p:sp>
    </p:spTree>
    <p:extLst>
      <p:ext uri="{BB962C8B-B14F-4D97-AF65-F5344CB8AC3E}">
        <p14:creationId xmlns:p14="http://schemas.microsoft.com/office/powerpoint/2010/main" val="2329382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C79423-EF35-4765-873E-94B55C70340D}" type="datetimeFigureOut">
              <a:rPr lang="en-US" smtClean="0"/>
              <a:t>7/30/2021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232B39-3E3F-4511-8D5E-F3B6F8667CCD}" type="slidenum">
              <a:rPr lang="en-US" smtClean="0"/>
              <a:t>‹#›</a:t>
            </a:fld>
            <a:endParaRPr lang="en-US"/>
          </a:p>
        </p:txBody>
      </p:sp>
    </p:spTree>
    <p:extLst>
      <p:ext uri="{BB962C8B-B14F-4D97-AF65-F5344CB8AC3E}">
        <p14:creationId xmlns:p14="http://schemas.microsoft.com/office/powerpoint/2010/main" val="4007941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C79423-EF35-4765-873E-94B55C70340D}" type="datetimeFigureOut">
              <a:rPr lang="en-US" smtClean="0"/>
              <a:t>7/30/2021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232B39-3E3F-4511-8D5E-F3B6F8667CCD}" type="slidenum">
              <a:rPr lang="en-US" smtClean="0"/>
              <a:t>‹#›</a:t>
            </a:fld>
            <a:endParaRPr lang="en-US"/>
          </a:p>
        </p:txBody>
      </p:sp>
    </p:spTree>
    <p:extLst>
      <p:ext uri="{BB962C8B-B14F-4D97-AF65-F5344CB8AC3E}">
        <p14:creationId xmlns:p14="http://schemas.microsoft.com/office/powerpoint/2010/main" val="3675252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F03CB51-C742-4746-9601-4ACC283A86A8}" type="datetimeFigureOut">
              <a:rPr lang="en-US" smtClean="0"/>
              <a:t>7/30/2021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9F26EC-8CB9-461B-B8F1-E49920E9B016}" type="slidenum">
              <a:rPr lang="en-US" smtClean="0"/>
              <a:t>‹#›</a:t>
            </a:fld>
            <a:endParaRPr lang="en-US"/>
          </a:p>
        </p:txBody>
      </p:sp>
    </p:spTree>
    <p:extLst>
      <p:ext uri="{BB962C8B-B14F-4D97-AF65-F5344CB8AC3E}">
        <p14:creationId xmlns:p14="http://schemas.microsoft.com/office/powerpoint/2010/main" val="1460955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03CB51-C742-4746-9601-4ACC283A86A8}" type="datetimeFigureOut">
              <a:rPr lang="en-US" smtClean="0"/>
              <a:t>7/30/2021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9F26EC-8CB9-461B-B8F1-E49920E9B016}" type="slidenum">
              <a:rPr lang="en-US" smtClean="0"/>
              <a:t>‹#›</a:t>
            </a:fld>
            <a:endParaRPr lang="en-US"/>
          </a:p>
        </p:txBody>
      </p:sp>
    </p:spTree>
    <p:extLst>
      <p:ext uri="{BB962C8B-B14F-4D97-AF65-F5344CB8AC3E}">
        <p14:creationId xmlns:p14="http://schemas.microsoft.com/office/powerpoint/2010/main" val="13377000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03CB51-C742-4746-9601-4ACC283A86A8}" type="datetimeFigureOut">
              <a:rPr lang="en-US" smtClean="0"/>
              <a:t>7/30/2021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9F26EC-8CB9-461B-B8F1-E49920E9B016}" type="slidenum">
              <a:rPr lang="en-US" smtClean="0"/>
              <a:t>‹#›</a:t>
            </a:fld>
            <a:endParaRPr lang="en-US"/>
          </a:p>
        </p:txBody>
      </p:sp>
    </p:spTree>
    <p:extLst>
      <p:ext uri="{BB962C8B-B14F-4D97-AF65-F5344CB8AC3E}">
        <p14:creationId xmlns:p14="http://schemas.microsoft.com/office/powerpoint/2010/main" val="2961827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F03CB51-C742-4746-9601-4ACC283A86A8}" type="datetimeFigureOut">
              <a:rPr lang="en-US" smtClean="0"/>
              <a:t>7/30/2021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9F26EC-8CB9-461B-B8F1-E49920E9B016}" type="slidenum">
              <a:rPr lang="en-US" smtClean="0"/>
              <a:t>‹#›</a:t>
            </a:fld>
            <a:endParaRPr lang="en-US"/>
          </a:p>
        </p:txBody>
      </p:sp>
    </p:spTree>
    <p:extLst>
      <p:ext uri="{BB962C8B-B14F-4D97-AF65-F5344CB8AC3E}">
        <p14:creationId xmlns:p14="http://schemas.microsoft.com/office/powerpoint/2010/main" val="21389204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F03CB51-C742-4746-9601-4ACC283A86A8}" type="datetimeFigureOut">
              <a:rPr lang="en-US" smtClean="0"/>
              <a:t>7/30/2021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9F26EC-8CB9-461B-B8F1-E49920E9B016}" type="slidenum">
              <a:rPr lang="en-US" smtClean="0"/>
              <a:t>‹#›</a:t>
            </a:fld>
            <a:endParaRPr lang="en-US"/>
          </a:p>
        </p:txBody>
      </p:sp>
    </p:spTree>
    <p:extLst>
      <p:ext uri="{BB962C8B-B14F-4D97-AF65-F5344CB8AC3E}">
        <p14:creationId xmlns:p14="http://schemas.microsoft.com/office/powerpoint/2010/main" val="22254857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F03CB51-C742-4746-9601-4ACC283A86A8}" type="datetimeFigureOut">
              <a:rPr lang="en-US" smtClean="0"/>
              <a:t>7/30/2021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9F26EC-8CB9-461B-B8F1-E49920E9B016}" type="slidenum">
              <a:rPr lang="en-US" smtClean="0"/>
              <a:t>‹#›</a:t>
            </a:fld>
            <a:endParaRPr lang="en-US"/>
          </a:p>
        </p:txBody>
      </p:sp>
    </p:spTree>
    <p:extLst>
      <p:ext uri="{BB962C8B-B14F-4D97-AF65-F5344CB8AC3E}">
        <p14:creationId xmlns:p14="http://schemas.microsoft.com/office/powerpoint/2010/main" val="35525533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03CB51-C742-4746-9601-4ACC283A86A8}" type="datetimeFigureOut">
              <a:rPr lang="en-US" smtClean="0"/>
              <a:t>7/30/2021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9F26EC-8CB9-461B-B8F1-E49920E9B016}" type="slidenum">
              <a:rPr lang="en-US" smtClean="0"/>
              <a:t>‹#›</a:t>
            </a:fld>
            <a:endParaRPr lang="en-US"/>
          </a:p>
        </p:txBody>
      </p:sp>
    </p:spTree>
    <p:extLst>
      <p:ext uri="{BB962C8B-B14F-4D97-AF65-F5344CB8AC3E}">
        <p14:creationId xmlns:p14="http://schemas.microsoft.com/office/powerpoint/2010/main" val="32830127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03CB51-C742-4746-9601-4ACC283A86A8}" type="datetimeFigureOut">
              <a:rPr lang="en-US" smtClean="0"/>
              <a:t>7/30/2021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9F26EC-8CB9-461B-B8F1-E49920E9B016}" type="slidenum">
              <a:rPr lang="en-US" smtClean="0"/>
              <a:t>‹#›</a:t>
            </a:fld>
            <a:endParaRPr lang="en-US"/>
          </a:p>
        </p:txBody>
      </p:sp>
    </p:spTree>
    <p:extLst>
      <p:ext uri="{BB962C8B-B14F-4D97-AF65-F5344CB8AC3E}">
        <p14:creationId xmlns:p14="http://schemas.microsoft.com/office/powerpoint/2010/main" val="3336641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C79423-EF35-4765-873E-94B55C70340D}" type="datetimeFigureOut">
              <a:rPr lang="en-US" smtClean="0"/>
              <a:t>7/30/2021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232B39-3E3F-4511-8D5E-F3B6F8667CCD}" type="slidenum">
              <a:rPr lang="en-US" smtClean="0"/>
              <a:t>‹#›</a:t>
            </a:fld>
            <a:endParaRPr lang="en-US"/>
          </a:p>
        </p:txBody>
      </p:sp>
    </p:spTree>
    <p:extLst>
      <p:ext uri="{BB962C8B-B14F-4D97-AF65-F5344CB8AC3E}">
        <p14:creationId xmlns:p14="http://schemas.microsoft.com/office/powerpoint/2010/main" val="40766650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03CB51-C742-4746-9601-4ACC283A86A8}" type="datetimeFigureOut">
              <a:rPr lang="en-US" smtClean="0"/>
              <a:t>7/30/2021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9F26EC-8CB9-461B-B8F1-E49920E9B016}" type="slidenum">
              <a:rPr lang="en-US" smtClean="0"/>
              <a:t>‹#›</a:t>
            </a:fld>
            <a:endParaRPr lang="en-US"/>
          </a:p>
        </p:txBody>
      </p:sp>
    </p:spTree>
    <p:extLst>
      <p:ext uri="{BB962C8B-B14F-4D97-AF65-F5344CB8AC3E}">
        <p14:creationId xmlns:p14="http://schemas.microsoft.com/office/powerpoint/2010/main" val="2995573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03CB51-C742-4746-9601-4ACC283A86A8}" type="datetimeFigureOut">
              <a:rPr lang="en-US" smtClean="0"/>
              <a:t>7/30/2021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9F26EC-8CB9-461B-B8F1-E49920E9B016}" type="slidenum">
              <a:rPr lang="en-US" smtClean="0"/>
              <a:t>‹#›</a:t>
            </a:fld>
            <a:endParaRPr lang="en-US"/>
          </a:p>
        </p:txBody>
      </p:sp>
    </p:spTree>
    <p:extLst>
      <p:ext uri="{BB962C8B-B14F-4D97-AF65-F5344CB8AC3E}">
        <p14:creationId xmlns:p14="http://schemas.microsoft.com/office/powerpoint/2010/main" val="21126766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03CB51-C742-4746-9601-4ACC283A86A8}" type="datetimeFigureOut">
              <a:rPr lang="en-US" smtClean="0"/>
              <a:t>7/30/2021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9F26EC-8CB9-461B-B8F1-E49920E9B016}" type="slidenum">
              <a:rPr lang="en-US" smtClean="0"/>
              <a:t>‹#›</a:t>
            </a:fld>
            <a:endParaRPr lang="en-US"/>
          </a:p>
        </p:txBody>
      </p:sp>
    </p:spTree>
    <p:extLst>
      <p:ext uri="{BB962C8B-B14F-4D97-AF65-F5344CB8AC3E}">
        <p14:creationId xmlns:p14="http://schemas.microsoft.com/office/powerpoint/2010/main" val="35246590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194650"/>
          </a:xfrm>
        </p:spPr>
        <p:txBody>
          <a:bodyPr wrap="none" anchor="t">
            <a:normAutofit/>
          </a:bodyPr>
          <a:lstStyle>
            <a:lvl1pPr algn="r">
              <a:defRPr sz="7200" b="0" spc="-225">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657349" y="3829878"/>
            <a:ext cx="6858000" cy="618523"/>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2C2085DC-C5DD-4A28-94F6-F9F029BCA1AE}" type="slidenum">
              <a:rPr lang="en-US" altLang="en-US" smtClean="0"/>
              <a:pPr/>
              <a:t>‹#›</a:t>
            </a:fld>
            <a:endParaRPr lang="en-US" altLang="en-US"/>
          </a:p>
        </p:txBody>
      </p:sp>
    </p:spTree>
    <p:extLst>
      <p:ext uri="{BB962C8B-B14F-4D97-AF65-F5344CB8AC3E}">
        <p14:creationId xmlns:p14="http://schemas.microsoft.com/office/powerpoint/2010/main" val="262859030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1DD7C3C-26EA-48D1-89DB-82086917E937}" type="slidenum">
              <a:rPr lang="en-US" altLang="en-US" smtClean="0"/>
              <a:pPr/>
              <a:t>‹#›</a:t>
            </a:fld>
            <a:endParaRPr lang="en-US" altLang="en-US"/>
          </a:p>
        </p:txBody>
      </p:sp>
    </p:spTree>
    <p:extLst>
      <p:ext uri="{BB962C8B-B14F-4D97-AF65-F5344CB8AC3E}">
        <p14:creationId xmlns:p14="http://schemas.microsoft.com/office/powerpoint/2010/main" val="441980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194650"/>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640899" y="3829878"/>
            <a:ext cx="6858000" cy="617822"/>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6075DFFC-4C7E-4580-BD58-D28052B8411C}" type="slidenum">
              <a:rPr lang="en-US" altLang="en-US" smtClean="0"/>
              <a:pPr/>
              <a:t>‹#›</a:t>
            </a:fld>
            <a:endParaRPr lang="en-US" altLang="en-US"/>
          </a:p>
        </p:txBody>
      </p:sp>
    </p:spTree>
    <p:extLst>
      <p:ext uri="{BB962C8B-B14F-4D97-AF65-F5344CB8AC3E}">
        <p14:creationId xmlns:p14="http://schemas.microsoft.com/office/powerpoint/2010/main" val="325117276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3981AFB8-6607-4BFB-A990-26AE2ECB36E5}" type="slidenum">
              <a:rPr lang="en-US" altLang="en-US" smtClean="0"/>
              <a:pPr/>
              <a:t>‹#›</a:t>
            </a:fld>
            <a:endParaRPr lang="en-US" altLang="en-US"/>
          </a:p>
        </p:txBody>
      </p:sp>
    </p:spTree>
    <p:extLst>
      <p:ext uri="{BB962C8B-B14F-4D97-AF65-F5344CB8AC3E}">
        <p14:creationId xmlns:p14="http://schemas.microsoft.com/office/powerpoint/2010/main" val="170052918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000" y="1681163"/>
            <a:ext cx="3768912" cy="823912"/>
          </a:xfrm>
        </p:spPr>
        <p:txBody>
          <a:bodyPr anchor="b">
            <a:normAutofit/>
          </a:bodyPr>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40000" y="2505075"/>
            <a:ext cx="376891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9880" y="1681163"/>
            <a:ext cx="3776661" cy="823912"/>
          </a:xfrm>
        </p:spPr>
        <p:txBody>
          <a:bodyPr vert="horz" lIns="91440" tIns="45720" rIns="91440" bIns="45720" rtlCol="0" anchor="b">
            <a:normAutofit/>
          </a:bodyPr>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739880" y="2505075"/>
            <a:ext cx="377666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3D3B5985-F0FB-461C-A410-C18B3EA5F9E1}" type="slidenum">
              <a:rPr lang="en-US" altLang="en-US" smtClean="0"/>
              <a:pPr/>
              <a:t>‹#›</a:t>
            </a:fld>
            <a:endParaRPr lang="en-US" altLang="en-US"/>
          </a:p>
        </p:txBody>
      </p:sp>
    </p:spTree>
    <p:extLst>
      <p:ext uri="{BB962C8B-B14F-4D97-AF65-F5344CB8AC3E}">
        <p14:creationId xmlns:p14="http://schemas.microsoft.com/office/powerpoint/2010/main" val="154747944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FA8F3877-D21C-4381-AFB3-9CF0607A0B12}" type="slidenum">
              <a:rPr lang="en-US" altLang="en-US" smtClean="0"/>
              <a:pPr/>
              <a:t>‹#›</a:t>
            </a:fld>
            <a:endParaRPr lang="en-US" altLang="en-US"/>
          </a:p>
        </p:txBody>
      </p:sp>
    </p:spTree>
    <p:extLst>
      <p:ext uri="{BB962C8B-B14F-4D97-AF65-F5344CB8AC3E}">
        <p14:creationId xmlns:p14="http://schemas.microsoft.com/office/powerpoint/2010/main" val="175097102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A5615BA9-689B-4940-B8A1-D0153F61312A}" type="slidenum">
              <a:rPr lang="en-US" altLang="en-US" smtClean="0"/>
              <a:pPr/>
              <a:t>‹#›</a:t>
            </a:fld>
            <a:endParaRPr lang="en-US" altLang="en-US"/>
          </a:p>
        </p:txBody>
      </p:sp>
    </p:spTree>
    <p:extLst>
      <p:ext uri="{BB962C8B-B14F-4D97-AF65-F5344CB8AC3E}">
        <p14:creationId xmlns:p14="http://schemas.microsoft.com/office/powerpoint/2010/main" val="234457573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C79423-EF35-4765-873E-94B55C70340D}" type="datetimeFigureOut">
              <a:rPr lang="en-US" smtClean="0"/>
              <a:t>7/30/2021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232B39-3E3F-4511-8D5E-F3B6F8667CCD}" type="slidenum">
              <a:rPr lang="en-US" smtClean="0"/>
              <a:t>‹#›</a:t>
            </a:fld>
            <a:endParaRPr lang="en-US"/>
          </a:p>
        </p:txBody>
      </p:sp>
    </p:spTree>
    <p:extLst>
      <p:ext uri="{BB962C8B-B14F-4D97-AF65-F5344CB8AC3E}">
        <p14:creationId xmlns:p14="http://schemas.microsoft.com/office/powerpoint/2010/main" val="28502453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B837187E-E6D4-4886-BDEE-08F8AEB698FB}" type="slidenum">
              <a:rPr lang="en-US" altLang="en-US" smtClean="0"/>
              <a:pPr/>
              <a:t>‹#›</a:t>
            </a:fld>
            <a:endParaRPr lang="en-US" altLang="en-US"/>
          </a:p>
        </p:txBody>
      </p:sp>
    </p:spTree>
    <p:extLst>
      <p:ext uri="{BB962C8B-B14F-4D97-AF65-F5344CB8AC3E}">
        <p14:creationId xmlns:p14="http://schemas.microsoft.com/office/powerpoint/2010/main" val="378334130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86CCBCD0-433E-4322-8891-D43E1F630C1A}" type="slidenum">
              <a:rPr lang="en-US" altLang="en-US" smtClean="0"/>
              <a:pPr/>
              <a:t>‹#›</a:t>
            </a:fld>
            <a:endParaRPr lang="en-US" altLang="en-US"/>
          </a:p>
        </p:txBody>
      </p:sp>
    </p:spTree>
    <p:extLst>
      <p:ext uri="{BB962C8B-B14F-4D97-AF65-F5344CB8AC3E}">
        <p14:creationId xmlns:p14="http://schemas.microsoft.com/office/powerpoint/2010/main" val="295392900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390551799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67230873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28650" y="4501729"/>
            <a:ext cx="7884318"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62D9CF1-084D-4702-A71D-CADB32F5E74D}" type="slidenum">
              <a:rPr lang="en-US" altLang="en-US" smtClean="0"/>
              <a:pPr/>
              <a:t>‹#›</a:t>
            </a:fld>
            <a:endParaRPr lang="en-US" altLang="en-US"/>
          </a:p>
        </p:txBody>
      </p:sp>
      <p:sp>
        <p:nvSpPr>
          <p:cNvPr id="9" name="TextBox 8"/>
          <p:cNvSpPr txBox="1"/>
          <p:nvPr/>
        </p:nvSpPr>
        <p:spPr>
          <a:xfrm>
            <a:off x="833283" y="7868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293676679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412556898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017598" y="257175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440996" y="1885950"/>
            <a:ext cx="220218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3433081" y="257175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871777" y="1885950"/>
            <a:ext cx="2199085"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5871777" y="257175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390688884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197563511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2814E910-BBD9-4C6C-B553-9F185752B042}" type="slidenum">
              <a:rPr lang="en-US" altLang="en-US" smtClean="0"/>
              <a:pPr/>
              <a:t>‹#›</a:t>
            </a:fld>
            <a:endParaRPr lang="en-US" altLang="en-US"/>
          </a:p>
        </p:txBody>
      </p:sp>
    </p:spTree>
    <p:extLst>
      <p:ext uri="{BB962C8B-B14F-4D97-AF65-F5344CB8AC3E}">
        <p14:creationId xmlns:p14="http://schemas.microsoft.com/office/powerpoint/2010/main" val="166342132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A9B584D8-2FAB-4CF1-AF74-0E7F3D958B3D}" type="slidenum">
              <a:rPr lang="en-US" altLang="en-US" smtClean="0"/>
              <a:pPr/>
              <a:t>‹#›</a:t>
            </a:fld>
            <a:endParaRPr lang="en-US" altLang="en-US"/>
          </a:p>
        </p:txBody>
      </p:sp>
    </p:spTree>
    <p:extLst>
      <p:ext uri="{BB962C8B-B14F-4D97-AF65-F5344CB8AC3E}">
        <p14:creationId xmlns:p14="http://schemas.microsoft.com/office/powerpoint/2010/main" val="200247725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C79423-EF35-4765-873E-94B55C70340D}" type="datetimeFigureOut">
              <a:rPr lang="en-US" smtClean="0"/>
              <a:t>7/30/2021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232B39-3E3F-4511-8D5E-F3B6F8667CCD}" type="slidenum">
              <a:rPr lang="en-US" smtClean="0"/>
              <a:t>‹#›</a:t>
            </a:fld>
            <a:endParaRPr lang="en-US"/>
          </a:p>
        </p:txBody>
      </p:sp>
    </p:spTree>
    <p:extLst>
      <p:ext uri="{BB962C8B-B14F-4D97-AF65-F5344CB8AC3E}">
        <p14:creationId xmlns:p14="http://schemas.microsoft.com/office/powerpoint/2010/main" val="27523366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194650"/>
          </a:xfrm>
        </p:spPr>
        <p:txBody>
          <a:bodyPr wrap="none" anchor="t">
            <a:normAutofit/>
          </a:bodyPr>
          <a:lstStyle>
            <a:lvl1pPr algn="r">
              <a:defRPr sz="7200" b="0" spc="-225">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657349" y="3829878"/>
            <a:ext cx="6858000" cy="618523"/>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2C2085DC-C5DD-4A28-94F6-F9F029BCA1AE}" type="slidenum">
              <a:rPr lang="en-US" altLang="en-US" smtClean="0"/>
              <a:pPr/>
              <a:t>‹#›</a:t>
            </a:fld>
            <a:endParaRPr lang="en-US" altLang="en-US"/>
          </a:p>
        </p:txBody>
      </p:sp>
    </p:spTree>
    <p:extLst>
      <p:ext uri="{BB962C8B-B14F-4D97-AF65-F5344CB8AC3E}">
        <p14:creationId xmlns:p14="http://schemas.microsoft.com/office/powerpoint/2010/main" val="308050788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71DD7C3C-26EA-48D1-89DB-82086917E937}" type="slidenum">
              <a:rPr lang="en-US" altLang="en-US" smtClean="0"/>
              <a:pPr/>
              <a:t>‹#›</a:t>
            </a:fld>
            <a:endParaRPr lang="en-US" altLang="en-US"/>
          </a:p>
        </p:txBody>
      </p:sp>
    </p:spTree>
    <p:extLst>
      <p:ext uri="{BB962C8B-B14F-4D97-AF65-F5344CB8AC3E}">
        <p14:creationId xmlns:p14="http://schemas.microsoft.com/office/powerpoint/2010/main" val="285992190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194650"/>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640899" y="3829878"/>
            <a:ext cx="6858000" cy="617822"/>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6075DFFC-4C7E-4580-BD58-D28052B8411C}" type="slidenum">
              <a:rPr lang="en-US" altLang="en-US" smtClean="0"/>
              <a:pPr/>
              <a:t>‹#›</a:t>
            </a:fld>
            <a:endParaRPr lang="en-US" altLang="en-US"/>
          </a:p>
        </p:txBody>
      </p:sp>
    </p:spTree>
    <p:extLst>
      <p:ext uri="{BB962C8B-B14F-4D97-AF65-F5344CB8AC3E}">
        <p14:creationId xmlns:p14="http://schemas.microsoft.com/office/powerpoint/2010/main" val="246533073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3981AFB8-6607-4BFB-A990-26AE2ECB36E5}" type="slidenum">
              <a:rPr lang="en-US" altLang="en-US" smtClean="0"/>
              <a:pPr/>
              <a:t>‹#›</a:t>
            </a:fld>
            <a:endParaRPr lang="en-US" altLang="en-US"/>
          </a:p>
        </p:txBody>
      </p:sp>
    </p:spTree>
    <p:extLst>
      <p:ext uri="{BB962C8B-B14F-4D97-AF65-F5344CB8AC3E}">
        <p14:creationId xmlns:p14="http://schemas.microsoft.com/office/powerpoint/2010/main" val="343385486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000" y="1681163"/>
            <a:ext cx="3768912" cy="823912"/>
          </a:xfrm>
        </p:spPr>
        <p:txBody>
          <a:bodyPr anchor="b">
            <a:normAutofit/>
          </a:bodyPr>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40000" y="2505075"/>
            <a:ext cx="376891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9880" y="1681163"/>
            <a:ext cx="3776661" cy="823912"/>
          </a:xfrm>
        </p:spPr>
        <p:txBody>
          <a:bodyPr vert="horz" lIns="91440" tIns="45720" rIns="91440" bIns="45720" rtlCol="0" anchor="b">
            <a:normAutofit/>
          </a:bodyPr>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739880" y="2505075"/>
            <a:ext cx="377666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3D3B5985-F0FB-461C-A410-C18B3EA5F9E1}" type="slidenum">
              <a:rPr lang="en-US" altLang="en-US" smtClean="0"/>
              <a:pPr/>
              <a:t>‹#›</a:t>
            </a:fld>
            <a:endParaRPr lang="en-US" altLang="en-US"/>
          </a:p>
        </p:txBody>
      </p:sp>
    </p:spTree>
    <p:extLst>
      <p:ext uri="{BB962C8B-B14F-4D97-AF65-F5344CB8AC3E}">
        <p14:creationId xmlns:p14="http://schemas.microsoft.com/office/powerpoint/2010/main" val="266772851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FA8F3877-D21C-4381-AFB3-9CF0607A0B12}" type="slidenum">
              <a:rPr lang="en-US" altLang="en-US" smtClean="0"/>
              <a:pPr/>
              <a:t>‹#›</a:t>
            </a:fld>
            <a:endParaRPr lang="en-US" altLang="en-US"/>
          </a:p>
        </p:txBody>
      </p:sp>
    </p:spTree>
    <p:extLst>
      <p:ext uri="{BB962C8B-B14F-4D97-AF65-F5344CB8AC3E}">
        <p14:creationId xmlns:p14="http://schemas.microsoft.com/office/powerpoint/2010/main" val="55007347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A5615BA9-689B-4940-B8A1-D0153F61312A}" type="slidenum">
              <a:rPr lang="en-US" altLang="en-US" smtClean="0"/>
              <a:pPr/>
              <a:t>‹#›</a:t>
            </a:fld>
            <a:endParaRPr lang="en-US" altLang="en-US"/>
          </a:p>
        </p:txBody>
      </p:sp>
    </p:spTree>
    <p:extLst>
      <p:ext uri="{BB962C8B-B14F-4D97-AF65-F5344CB8AC3E}">
        <p14:creationId xmlns:p14="http://schemas.microsoft.com/office/powerpoint/2010/main" val="350279659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B837187E-E6D4-4886-BDEE-08F8AEB698FB}" type="slidenum">
              <a:rPr lang="en-US" altLang="en-US" smtClean="0"/>
              <a:pPr/>
              <a:t>‹#›</a:t>
            </a:fld>
            <a:endParaRPr lang="en-US" altLang="en-US"/>
          </a:p>
        </p:txBody>
      </p:sp>
    </p:spTree>
    <p:extLst>
      <p:ext uri="{BB962C8B-B14F-4D97-AF65-F5344CB8AC3E}">
        <p14:creationId xmlns:p14="http://schemas.microsoft.com/office/powerpoint/2010/main" val="67992723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86CCBCD0-433E-4322-8891-D43E1F630C1A}" type="slidenum">
              <a:rPr lang="en-US" altLang="en-US" smtClean="0"/>
              <a:pPr/>
              <a:t>‹#›</a:t>
            </a:fld>
            <a:endParaRPr lang="en-US" altLang="en-US"/>
          </a:p>
        </p:txBody>
      </p:sp>
    </p:spTree>
    <p:extLst>
      <p:ext uri="{BB962C8B-B14F-4D97-AF65-F5344CB8AC3E}">
        <p14:creationId xmlns:p14="http://schemas.microsoft.com/office/powerpoint/2010/main" val="252016035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223181314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C79423-EF35-4765-873E-94B55C70340D}" type="datetimeFigureOut">
              <a:rPr lang="en-US" smtClean="0"/>
              <a:t>7/30/2021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232B39-3E3F-4511-8D5E-F3B6F8667CCD}" type="slidenum">
              <a:rPr lang="en-US" smtClean="0"/>
              <a:t>‹#›</a:t>
            </a:fld>
            <a:endParaRPr lang="en-US"/>
          </a:p>
        </p:txBody>
      </p:sp>
    </p:spTree>
    <p:extLst>
      <p:ext uri="{BB962C8B-B14F-4D97-AF65-F5344CB8AC3E}">
        <p14:creationId xmlns:p14="http://schemas.microsoft.com/office/powerpoint/2010/main" val="325066666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307817538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28650" y="4501729"/>
            <a:ext cx="7884318"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62D9CF1-084D-4702-A71D-CADB32F5E74D}" type="slidenum">
              <a:rPr lang="en-US" altLang="en-US" smtClean="0"/>
              <a:pPr/>
              <a:t>‹#›</a:t>
            </a:fld>
            <a:endParaRPr lang="en-US" altLang="en-US"/>
          </a:p>
        </p:txBody>
      </p:sp>
      <p:sp>
        <p:nvSpPr>
          <p:cNvPr id="9" name="TextBox 8"/>
          <p:cNvSpPr txBox="1"/>
          <p:nvPr/>
        </p:nvSpPr>
        <p:spPr>
          <a:xfrm>
            <a:off x="833283" y="7868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61205870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255397459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017598" y="257175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440996" y="1885950"/>
            <a:ext cx="220218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3433081" y="257175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871777" y="1885950"/>
            <a:ext cx="2199085"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5871777" y="257175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392009304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562D9CF1-084D-4702-A71D-CADB32F5E74D}" type="slidenum">
              <a:rPr lang="en-US" altLang="en-US" smtClean="0"/>
              <a:pPr/>
              <a:t>‹#›</a:t>
            </a:fld>
            <a:endParaRPr lang="en-US" altLang="en-US"/>
          </a:p>
        </p:txBody>
      </p:sp>
    </p:spTree>
    <p:extLst>
      <p:ext uri="{BB962C8B-B14F-4D97-AF65-F5344CB8AC3E}">
        <p14:creationId xmlns:p14="http://schemas.microsoft.com/office/powerpoint/2010/main" val="208458677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2814E910-BBD9-4C6C-B553-9F185752B042}" type="slidenum">
              <a:rPr lang="en-US" altLang="en-US" smtClean="0"/>
              <a:pPr/>
              <a:t>‹#›</a:t>
            </a:fld>
            <a:endParaRPr lang="en-US" altLang="en-US"/>
          </a:p>
        </p:txBody>
      </p:sp>
    </p:spTree>
    <p:extLst>
      <p:ext uri="{BB962C8B-B14F-4D97-AF65-F5344CB8AC3E}">
        <p14:creationId xmlns:p14="http://schemas.microsoft.com/office/powerpoint/2010/main" val="18097846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A9B584D8-2FAB-4CF1-AF74-0E7F3D958B3D}" type="slidenum">
              <a:rPr lang="en-US" altLang="en-US" smtClean="0"/>
              <a:pPr/>
              <a:t>‹#›</a:t>
            </a:fld>
            <a:endParaRPr lang="en-US" altLang="en-US"/>
          </a:p>
        </p:txBody>
      </p:sp>
    </p:spTree>
    <p:extLst>
      <p:ext uri="{BB962C8B-B14F-4D97-AF65-F5344CB8AC3E}">
        <p14:creationId xmlns:p14="http://schemas.microsoft.com/office/powerpoint/2010/main" val="222593789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C79423-EF35-4765-873E-94B55C70340D}" type="datetimeFigureOut">
              <a:rPr lang="en-US" smtClean="0"/>
              <a:t>7/30/2021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232B39-3E3F-4511-8D5E-F3B6F8667CCD}" type="slidenum">
              <a:rPr lang="en-US" smtClean="0"/>
              <a:t>‹#›</a:t>
            </a:fld>
            <a:endParaRPr lang="en-US"/>
          </a:p>
        </p:txBody>
      </p:sp>
    </p:spTree>
    <p:extLst>
      <p:ext uri="{BB962C8B-B14F-4D97-AF65-F5344CB8AC3E}">
        <p14:creationId xmlns:p14="http://schemas.microsoft.com/office/powerpoint/2010/main" val="628382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C79423-EF35-4765-873E-94B55C70340D}" type="datetimeFigureOut">
              <a:rPr lang="en-US" smtClean="0"/>
              <a:t>7/30/2021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232B39-3E3F-4511-8D5E-F3B6F8667CCD}" type="slidenum">
              <a:rPr lang="en-US" smtClean="0"/>
              <a:t>‹#›</a:t>
            </a:fld>
            <a:endParaRPr lang="en-US"/>
          </a:p>
        </p:txBody>
      </p:sp>
    </p:spTree>
    <p:extLst>
      <p:ext uri="{BB962C8B-B14F-4D97-AF65-F5344CB8AC3E}">
        <p14:creationId xmlns:p14="http://schemas.microsoft.com/office/powerpoint/2010/main" val="752008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C79423-EF35-4765-873E-94B55C70340D}" type="datetimeFigureOut">
              <a:rPr lang="en-US" smtClean="0"/>
              <a:t>7/30/2021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232B39-3E3F-4511-8D5E-F3B6F8667CCD}" type="slidenum">
              <a:rPr lang="en-US" smtClean="0"/>
              <a:t>‹#›</a:t>
            </a:fld>
            <a:endParaRPr lang="en-US"/>
          </a:p>
        </p:txBody>
      </p:sp>
    </p:spTree>
    <p:extLst>
      <p:ext uri="{BB962C8B-B14F-4D97-AF65-F5344CB8AC3E}">
        <p14:creationId xmlns:p14="http://schemas.microsoft.com/office/powerpoint/2010/main" val="1711620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C79423-EF35-4765-873E-94B55C70340D}" type="datetimeFigureOut">
              <a:rPr lang="en-US" smtClean="0"/>
              <a:t>7/30/2021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232B39-3E3F-4511-8D5E-F3B6F8667CCD}" type="slidenum">
              <a:rPr lang="en-US" smtClean="0"/>
              <a:t>‹#›</a:t>
            </a:fld>
            <a:endParaRPr lang="en-US"/>
          </a:p>
        </p:txBody>
      </p:sp>
    </p:spTree>
    <p:extLst>
      <p:ext uri="{BB962C8B-B14F-4D97-AF65-F5344CB8AC3E}">
        <p14:creationId xmlns:p14="http://schemas.microsoft.com/office/powerpoint/2010/main" val="687115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image" Target="../media/image3.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19" Type="http://schemas.openxmlformats.org/officeDocument/2006/relationships/image" Target="../media/image3.png"/><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C79423-EF35-4765-873E-94B55C70340D}" type="datetimeFigureOut">
              <a:rPr lang="en-US" smtClean="0"/>
              <a:t>7/30/2021</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232B39-3E3F-4511-8D5E-F3B6F8667CCD}" type="slidenum">
              <a:rPr lang="en-US" smtClean="0"/>
              <a:t>‹#›</a:t>
            </a:fld>
            <a:endParaRPr lang="en-US"/>
          </a:p>
        </p:txBody>
      </p:sp>
    </p:spTree>
    <p:extLst>
      <p:ext uri="{BB962C8B-B14F-4D97-AF65-F5344CB8AC3E}">
        <p14:creationId xmlns:p14="http://schemas.microsoft.com/office/powerpoint/2010/main" val="242387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03CB51-C742-4746-9601-4ACC283A86A8}" type="datetimeFigureOut">
              <a:rPr lang="en-US" smtClean="0"/>
              <a:t>7/30/2021</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9F26EC-8CB9-461B-B8F1-E49920E9B016}" type="slidenum">
              <a:rPr lang="en-US" smtClean="0"/>
              <a:t>‹#›</a:t>
            </a:fld>
            <a:endParaRPr lang="en-US"/>
          </a:p>
        </p:txBody>
      </p:sp>
    </p:spTree>
    <p:extLst>
      <p:ext uri="{BB962C8B-B14F-4D97-AF65-F5344CB8AC3E}">
        <p14:creationId xmlns:p14="http://schemas.microsoft.com/office/powerpoint/2010/main" val="243408157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0000" y="1825625"/>
            <a:ext cx="76753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82FA3C6-7C60-430F-B028-42B5104B86B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38322376"/>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hdr="0" ftr="0" dt="0"/>
  <p:txStyles>
    <p:title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0000" y="1825625"/>
            <a:ext cx="76753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a:defRPr/>
            </a:pPr>
            <a:endParaRPr lang="en-US" sz="1200" dirty="0">
              <a:solidFill>
                <a:prstClr val="black">
                  <a:tint val="75000"/>
                </a:prstClr>
              </a:solidFill>
              <a:latin typeface="Calibri"/>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a:defRPr/>
            </a:pPr>
            <a:endParaRPr lang="en-US" sz="1200" dirty="0">
              <a:solidFill>
                <a:prstClr val="black">
                  <a:tint val="75000"/>
                </a:prstClr>
              </a:solidFill>
              <a:latin typeface="Calibri"/>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a:defRPr/>
            </a:pPr>
            <a:fld id="{282FA3C6-7C60-430F-B028-42B5104B86BE}" type="slidenum">
              <a:rPr lang="en-US" sz="1200" smtClean="0">
                <a:solidFill>
                  <a:prstClr val="black">
                    <a:tint val="75000"/>
                  </a:prstClr>
                </a:solidFill>
                <a:latin typeface="Calibri"/>
              </a:rPr>
              <a:pPr>
                <a:defRPr/>
              </a:pPr>
              <a:t>‹#›</a:t>
            </a:fld>
            <a:endParaRPr lang="en-US" sz="1200" dirty="0">
              <a:solidFill>
                <a:prstClr val="black">
                  <a:tint val="75000"/>
                </a:prstClr>
              </a:solidFill>
              <a:latin typeface="Calibri"/>
            </a:endParaRPr>
          </a:p>
        </p:txBody>
      </p:sp>
    </p:spTree>
    <p:extLst>
      <p:ext uri="{BB962C8B-B14F-4D97-AF65-F5344CB8AC3E}">
        <p14:creationId xmlns:p14="http://schemas.microsoft.com/office/powerpoint/2010/main" val="1247534653"/>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hdr="0" ftr="0" dt="0"/>
  <p:txStyles>
    <p:title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hyperlink" Target="http://biblicalstudies.gospelstudies.org.uk/pdf/e-books/swete_h-b/apocalypse-of-st-john_swete.pdf" TargetMode="External"/><Relationship Id="rId2" Type="http://schemas.openxmlformats.org/officeDocument/2006/relationships/hyperlink" Target="https://floralheightschurchofchrist.org/Class%20-%20Bible%20Books/Revelation.pdf" TargetMode="External"/><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D927B-E843-462E-9476-E45B6FC0DDF8}"/>
              </a:ext>
            </a:extLst>
          </p:cNvPr>
          <p:cNvSpPr>
            <a:spLocks noGrp="1"/>
          </p:cNvSpPr>
          <p:nvPr>
            <p:ph type="ctrTitle"/>
          </p:nvPr>
        </p:nvSpPr>
        <p:spPr>
          <a:xfrm>
            <a:off x="305095" y="1905000"/>
            <a:ext cx="8533811" cy="2086725"/>
          </a:xfrm>
        </p:spPr>
        <p:txBody>
          <a:bodyPr>
            <a:spAutoFit/>
          </a:bodyPr>
          <a:lstStyle/>
          <a:p>
            <a:pPr algn="ctr"/>
            <a:r>
              <a:rPr lang="en-US" dirty="0">
                <a:solidFill>
                  <a:schemeClr val="tx1"/>
                </a:solidFill>
              </a:rPr>
              <a:t>A Study Of </a:t>
            </a:r>
            <a:br>
              <a:rPr lang="en-US" dirty="0">
                <a:solidFill>
                  <a:schemeClr val="tx1"/>
                </a:solidFill>
              </a:rPr>
            </a:br>
            <a:r>
              <a:rPr lang="en-US" dirty="0">
                <a:solidFill>
                  <a:schemeClr val="tx1"/>
                </a:solidFill>
              </a:rPr>
              <a:t>The Book Of Revelation</a:t>
            </a:r>
          </a:p>
        </p:txBody>
      </p:sp>
      <p:sp>
        <p:nvSpPr>
          <p:cNvPr id="3" name="Subtitle 2">
            <a:extLst>
              <a:ext uri="{FF2B5EF4-FFF2-40B4-BE49-F238E27FC236}">
                <a16:creationId xmlns:a16="http://schemas.microsoft.com/office/drawing/2014/main" id="{78684570-74C7-4D91-8578-009947D53EE0}"/>
              </a:ext>
            </a:extLst>
          </p:cNvPr>
          <p:cNvSpPr>
            <a:spLocks noGrp="1"/>
          </p:cNvSpPr>
          <p:nvPr>
            <p:ph type="subTitle" idx="1"/>
          </p:nvPr>
        </p:nvSpPr>
        <p:spPr>
          <a:xfrm>
            <a:off x="800100" y="4648918"/>
            <a:ext cx="7696200" cy="424732"/>
          </a:xfrm>
          <a:noFill/>
        </p:spPr>
        <p:txBody>
          <a:bodyPr>
            <a:spAutoFit/>
          </a:bodyPr>
          <a:lstStyle/>
          <a:p>
            <a:pPr algn="ctr"/>
            <a:r>
              <a:rPr lang="en-US" dirty="0">
                <a:solidFill>
                  <a:schemeClr val="tx1"/>
                </a:solidFill>
              </a:rPr>
              <a:t>July 18, 2021</a:t>
            </a:r>
          </a:p>
        </p:txBody>
      </p:sp>
      <p:sp>
        <p:nvSpPr>
          <p:cNvPr id="4" name="Slide Number Placeholder 3">
            <a:extLst>
              <a:ext uri="{FF2B5EF4-FFF2-40B4-BE49-F238E27FC236}">
                <a16:creationId xmlns:a16="http://schemas.microsoft.com/office/drawing/2014/main" id="{42A796AF-6424-41FA-BBC3-01A62FCD2F70}"/>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C2085DC-C5DD-4A28-94F6-F9F029BCA1AE}" type="slidenum">
              <a:rPr kumimoji="0" lang="en-US" altLang="en-US" sz="900" b="1" i="0" u="none" strike="noStrike" kern="1200" cap="none" spc="0" normalizeH="0" baseline="0" noProof="0" smtClean="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altLang="en-US" sz="900" b="1"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8499848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616039"/>
            <a:ext cx="8229600" cy="769441"/>
          </a:xfrm>
          <a:solidFill>
            <a:schemeClr val="tx1"/>
          </a:solidFill>
          <a:ln>
            <a:noFill/>
          </a:ln>
        </p:spPr>
        <p:txBody>
          <a:bodyPr>
            <a:spAutoFit/>
          </a:bodyPr>
          <a:lstStyle/>
          <a:p>
            <a:r>
              <a:rPr lang="en-US" b="1" dirty="0">
                <a:solidFill>
                  <a:schemeClr val="bg1"/>
                </a:solidFill>
                <a:latin typeface="Elephant" pitchFamily="18" charset="0"/>
              </a:rPr>
              <a:t>Ancient Rome Dead Forever</a:t>
            </a:r>
          </a:p>
        </p:txBody>
      </p:sp>
      <p:sp>
        <p:nvSpPr>
          <p:cNvPr id="3" name="Content Placeholder 2"/>
          <p:cNvSpPr>
            <a:spLocks noGrp="1"/>
          </p:cNvSpPr>
          <p:nvPr>
            <p:ph idx="1"/>
          </p:nvPr>
        </p:nvSpPr>
        <p:spPr>
          <a:xfrm>
            <a:off x="254526" y="1515357"/>
            <a:ext cx="8649096" cy="4708981"/>
          </a:xfrm>
          <a:solidFill>
            <a:schemeClr val="bg1"/>
          </a:solidFill>
          <a:ln>
            <a:noFill/>
          </a:ln>
        </p:spPr>
        <p:txBody>
          <a:bodyPr wrap="square">
            <a:spAutoFit/>
          </a:bodyPr>
          <a:lstStyle/>
          <a:p>
            <a:pPr>
              <a:spcBef>
                <a:spcPts val="0"/>
              </a:spcBef>
            </a:pPr>
            <a:r>
              <a:rPr lang="en-US" sz="3600" b="1" dirty="0">
                <a:latin typeface="Book Antiqua" panose="02040602050305030304" pitchFamily="18" charset="0"/>
              </a:rPr>
              <a:t>Life</a:t>
            </a:r>
            <a:r>
              <a:rPr lang="en-US" dirty="0">
                <a:latin typeface="Book Antiqua" panose="02040602050305030304" pitchFamily="18" charset="0"/>
              </a:rPr>
              <a:t> (</a:t>
            </a:r>
            <a:r>
              <a:rPr lang="en-US" b="1" u="sng" dirty="0">
                <a:latin typeface="Book Antiqua" panose="02040602050305030304" pitchFamily="18" charset="0"/>
              </a:rPr>
              <a:t>not buildings</a:t>
            </a:r>
            <a:r>
              <a:rPr lang="en-US" dirty="0">
                <a:latin typeface="Book Antiqua" panose="02040602050305030304" pitchFamily="18" charset="0"/>
              </a:rPr>
              <a:t>) as known by the Roman citizen will </a:t>
            </a:r>
            <a:r>
              <a:rPr lang="en-US" b="1" dirty="0">
                <a:latin typeface="Book Antiqua" panose="02040602050305030304" pitchFamily="18" charset="0"/>
              </a:rPr>
              <a:t>cease to exist</a:t>
            </a:r>
          </a:p>
          <a:p>
            <a:pPr lvl="1">
              <a:spcBef>
                <a:spcPts val="0"/>
              </a:spcBef>
            </a:pPr>
            <a:r>
              <a:rPr lang="en-US" b="1" dirty="0">
                <a:latin typeface="Book Antiqua" panose="02040602050305030304" pitchFamily="18" charset="0"/>
              </a:rPr>
              <a:t>Paganism backed by the empire fell with Rome!</a:t>
            </a:r>
          </a:p>
          <a:p>
            <a:pPr>
              <a:spcBef>
                <a:spcPts val="0"/>
              </a:spcBef>
            </a:pPr>
            <a:r>
              <a:rPr lang="en-US" dirty="0">
                <a:latin typeface="Book Antiqua" panose="02040602050305030304" pitchFamily="18" charset="0"/>
              </a:rPr>
              <a:t>“</a:t>
            </a:r>
            <a:r>
              <a:rPr lang="en-US" b="1" dirty="0">
                <a:latin typeface="Book Antiqua" panose="02040602050305030304" pitchFamily="18" charset="0"/>
              </a:rPr>
              <a:t>Life as usual</a:t>
            </a:r>
            <a:r>
              <a:rPr lang="en-US" dirty="0">
                <a:latin typeface="Book Antiqua" panose="02040602050305030304" pitchFamily="18" charset="0"/>
              </a:rPr>
              <a:t>” – never to be enjoyed again!</a:t>
            </a:r>
          </a:p>
          <a:p>
            <a:pPr>
              <a:spcBef>
                <a:spcPts val="0"/>
              </a:spcBef>
            </a:pPr>
            <a:r>
              <a:rPr lang="en-US" b="1" dirty="0">
                <a:latin typeface="Book Antiqua" panose="02040602050305030304" pitchFamily="18" charset="0"/>
              </a:rPr>
              <a:t>Wrath of God </a:t>
            </a:r>
            <a:r>
              <a:rPr lang="en-US" dirty="0">
                <a:latin typeface="Book Antiqua" panose="02040602050305030304" pitchFamily="18" charset="0"/>
              </a:rPr>
              <a:t>has been visited upon the city:</a:t>
            </a:r>
          </a:p>
          <a:p>
            <a:pPr lvl="1">
              <a:spcBef>
                <a:spcPts val="0"/>
              </a:spcBef>
            </a:pPr>
            <a:r>
              <a:rPr lang="en-US" dirty="0">
                <a:latin typeface="Book Antiqua" panose="02040602050305030304" pitchFamily="18" charset="0"/>
              </a:rPr>
              <a:t>No voice of harpers and musicians</a:t>
            </a:r>
          </a:p>
          <a:p>
            <a:pPr lvl="1">
              <a:spcBef>
                <a:spcPts val="0"/>
              </a:spcBef>
            </a:pPr>
            <a:r>
              <a:rPr lang="en-US" dirty="0">
                <a:latin typeface="Book Antiqua" panose="02040602050305030304" pitchFamily="18" charset="0"/>
              </a:rPr>
              <a:t>No pipers and trumpeters</a:t>
            </a:r>
          </a:p>
          <a:p>
            <a:pPr lvl="1">
              <a:spcBef>
                <a:spcPts val="0"/>
              </a:spcBef>
            </a:pPr>
            <a:r>
              <a:rPr lang="en-US" dirty="0">
                <a:latin typeface="Book Antiqua" panose="02040602050305030304" pitchFamily="18" charset="0"/>
              </a:rPr>
              <a:t>No craftsmen</a:t>
            </a:r>
          </a:p>
          <a:p>
            <a:pPr lvl="1">
              <a:spcBef>
                <a:spcPts val="0"/>
              </a:spcBef>
            </a:pPr>
            <a:r>
              <a:rPr lang="en-US" dirty="0">
                <a:latin typeface="Book Antiqua" panose="02040602050305030304" pitchFamily="18" charset="0"/>
              </a:rPr>
              <a:t>No sound of a millstone anymore (economic)</a:t>
            </a:r>
          </a:p>
        </p:txBody>
      </p:sp>
      <p:sp>
        <p:nvSpPr>
          <p:cNvPr id="4" name="Rectangle 3">
            <a:extLst>
              <a:ext uri="{FF2B5EF4-FFF2-40B4-BE49-F238E27FC236}">
                <a16:creationId xmlns:a16="http://schemas.microsoft.com/office/drawing/2014/main" id="{D51C62BF-304F-411D-B552-BA0453BD7B09}"/>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defRPr/>
            </a:pPr>
            <a:r>
              <a:rPr lang="en-US" sz="2000" b="1" kern="0" dirty="0">
                <a:latin typeface="Arial" panose="020B0604020202020204" pitchFamily="34" charset="0"/>
                <a:cs typeface="Arial" panose="020B0604020202020204" pitchFamily="34" charset="0"/>
              </a:rPr>
              <a:t>Revelation 18</a:t>
            </a:r>
          </a:p>
        </p:txBody>
      </p:sp>
    </p:spTree>
    <p:extLst>
      <p:ext uri="{BB962C8B-B14F-4D97-AF65-F5344CB8AC3E}">
        <p14:creationId xmlns:p14="http://schemas.microsoft.com/office/powerpoint/2010/main" val="74420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5879"/>
            <a:ext cx="8229600" cy="769441"/>
          </a:xfrm>
          <a:solidFill>
            <a:schemeClr val="tx1"/>
          </a:solidFill>
          <a:ln>
            <a:noFill/>
          </a:ln>
        </p:spPr>
        <p:txBody>
          <a:bodyPr>
            <a:spAutoFit/>
          </a:bodyPr>
          <a:lstStyle/>
          <a:p>
            <a:r>
              <a:rPr lang="en-US" b="1" dirty="0">
                <a:solidFill>
                  <a:schemeClr val="bg1"/>
                </a:solidFill>
                <a:latin typeface="Elephant" pitchFamily="18" charset="0"/>
              </a:rPr>
              <a:t>Rome</a:t>
            </a:r>
            <a:endParaRPr lang="en-US" b="1" dirty="0">
              <a:latin typeface="Elephant" pitchFamily="18" charset="0"/>
            </a:endParaRPr>
          </a:p>
        </p:txBody>
      </p:sp>
      <p:sp>
        <p:nvSpPr>
          <p:cNvPr id="3" name="Content Placeholder 2"/>
          <p:cNvSpPr>
            <a:spLocks noGrp="1"/>
          </p:cNvSpPr>
          <p:nvPr>
            <p:ph idx="1"/>
          </p:nvPr>
        </p:nvSpPr>
        <p:spPr>
          <a:xfrm>
            <a:off x="245100" y="1600200"/>
            <a:ext cx="8672660" cy="3514808"/>
          </a:xfrm>
          <a:solidFill>
            <a:schemeClr val="bg1"/>
          </a:solidFill>
          <a:ln>
            <a:noFill/>
          </a:ln>
        </p:spPr>
        <p:txBody>
          <a:bodyPr wrap="square">
            <a:spAutoFit/>
          </a:bodyPr>
          <a:lstStyle/>
          <a:p>
            <a:r>
              <a:rPr lang="en-US" b="1" dirty="0">
                <a:latin typeface="Book Antiqua" panose="02040602050305030304" pitchFamily="18" charset="0"/>
              </a:rPr>
              <a:t>Wrath of God </a:t>
            </a:r>
            <a:r>
              <a:rPr lang="en-US" dirty="0">
                <a:latin typeface="Book Antiqua" panose="02040602050305030304" pitchFamily="18" charset="0"/>
              </a:rPr>
              <a:t>has been visited upon the city:</a:t>
            </a:r>
          </a:p>
          <a:p>
            <a:pPr lvl="1"/>
            <a:r>
              <a:rPr lang="en-US" dirty="0">
                <a:latin typeface="Book Antiqua" panose="02040602050305030304" pitchFamily="18" charset="0"/>
              </a:rPr>
              <a:t>No light of candle shines anymore</a:t>
            </a:r>
          </a:p>
          <a:p>
            <a:pPr lvl="1"/>
            <a:r>
              <a:rPr lang="en-US" dirty="0">
                <a:latin typeface="Book Antiqua" panose="02040602050305030304" pitchFamily="18" charset="0"/>
              </a:rPr>
              <a:t>Voice of the bridegroom and bride no longer heard</a:t>
            </a:r>
          </a:p>
          <a:p>
            <a:pPr lvl="1"/>
            <a:r>
              <a:rPr lang="en-US" dirty="0">
                <a:latin typeface="Book Antiqua" panose="02040602050305030304" pitchFamily="18" charset="0"/>
              </a:rPr>
              <a:t>Merchants were great on the earth</a:t>
            </a:r>
          </a:p>
          <a:p>
            <a:pPr lvl="1"/>
            <a:r>
              <a:rPr lang="en-US" dirty="0">
                <a:latin typeface="Book Antiqua" panose="02040602050305030304" pitchFamily="18" charset="0"/>
              </a:rPr>
              <a:t>For by sorceries all the nations had been deceived!</a:t>
            </a:r>
          </a:p>
        </p:txBody>
      </p:sp>
      <p:sp>
        <p:nvSpPr>
          <p:cNvPr id="4" name="Rectangle 3">
            <a:extLst>
              <a:ext uri="{FF2B5EF4-FFF2-40B4-BE49-F238E27FC236}">
                <a16:creationId xmlns:a16="http://schemas.microsoft.com/office/drawing/2014/main" id="{C65D8228-A1A2-4F84-BDBF-AB1666D60539}"/>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defRPr/>
            </a:pPr>
            <a:r>
              <a:rPr lang="en-US" sz="2000" b="1" kern="0" dirty="0">
                <a:latin typeface="Arial" panose="020B0604020202020204" pitchFamily="34" charset="0"/>
                <a:cs typeface="Arial" panose="020B0604020202020204" pitchFamily="34" charset="0"/>
              </a:rPr>
              <a:t>Revelation 18</a:t>
            </a:r>
          </a:p>
        </p:txBody>
      </p:sp>
    </p:spTree>
    <p:extLst>
      <p:ext uri="{BB962C8B-B14F-4D97-AF65-F5344CB8AC3E}">
        <p14:creationId xmlns:p14="http://schemas.microsoft.com/office/powerpoint/2010/main" val="209094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9714"/>
            <a:ext cx="8229600" cy="769441"/>
          </a:xfrm>
          <a:solidFill>
            <a:schemeClr val="tx1"/>
          </a:solidFill>
          <a:ln>
            <a:noFill/>
          </a:ln>
        </p:spPr>
        <p:txBody>
          <a:bodyPr>
            <a:spAutoFit/>
          </a:bodyPr>
          <a:lstStyle/>
          <a:p>
            <a:r>
              <a:rPr lang="en-US" b="1" dirty="0">
                <a:solidFill>
                  <a:schemeClr val="bg1"/>
                </a:solidFill>
                <a:latin typeface="Elephant" pitchFamily="18" charset="0"/>
              </a:rPr>
              <a:t>Why?</a:t>
            </a:r>
            <a:endParaRPr lang="en-US" b="1" dirty="0">
              <a:latin typeface="Elephant" pitchFamily="18" charset="0"/>
            </a:endParaRPr>
          </a:p>
        </p:txBody>
      </p:sp>
      <p:sp>
        <p:nvSpPr>
          <p:cNvPr id="3" name="Content Placeholder 2"/>
          <p:cNvSpPr>
            <a:spLocks noGrp="1"/>
          </p:cNvSpPr>
          <p:nvPr>
            <p:ph idx="1"/>
          </p:nvPr>
        </p:nvSpPr>
        <p:spPr>
          <a:xfrm>
            <a:off x="84841" y="1312362"/>
            <a:ext cx="8908330" cy="5509200"/>
          </a:xfrm>
          <a:solidFill>
            <a:schemeClr val="bg1"/>
          </a:solidFill>
          <a:ln>
            <a:noFill/>
          </a:ln>
        </p:spPr>
        <p:txBody>
          <a:bodyPr wrap="square">
            <a:spAutoFit/>
          </a:bodyPr>
          <a:lstStyle/>
          <a:p>
            <a:pPr>
              <a:spcBef>
                <a:spcPts val="0"/>
              </a:spcBef>
            </a:pPr>
            <a:r>
              <a:rPr lang="en-US" b="1" dirty="0">
                <a:latin typeface="Book Antiqua" panose="02040602050305030304" pitchFamily="18" charset="0"/>
              </a:rPr>
              <a:t>Wrath of God </a:t>
            </a:r>
            <a:r>
              <a:rPr lang="en-US" dirty="0">
                <a:latin typeface="Book Antiqua" panose="02040602050305030304" pitchFamily="18" charset="0"/>
              </a:rPr>
              <a:t>has been visited upon the city: </a:t>
            </a:r>
            <a:r>
              <a:rPr lang="en-US" b="1" dirty="0">
                <a:latin typeface="Book Antiqua" panose="02040602050305030304" pitchFamily="18" charset="0"/>
              </a:rPr>
              <a:t>Revelation 14:1, 7; 14:9-12, 19; 16:1; 19:11-16</a:t>
            </a:r>
          </a:p>
          <a:p>
            <a:pPr lvl="1">
              <a:spcBef>
                <a:spcPts val="0"/>
              </a:spcBef>
            </a:pPr>
            <a:r>
              <a:rPr lang="en-US" dirty="0">
                <a:latin typeface="Book Antiqua" panose="02040602050305030304" pitchFamily="18" charset="0"/>
              </a:rPr>
              <a:t>Blood of the prophets</a:t>
            </a:r>
          </a:p>
          <a:p>
            <a:pPr lvl="1">
              <a:spcBef>
                <a:spcPts val="0"/>
              </a:spcBef>
            </a:pPr>
            <a:r>
              <a:rPr lang="en-US" dirty="0">
                <a:latin typeface="Book Antiqua" panose="02040602050305030304" pitchFamily="18" charset="0"/>
              </a:rPr>
              <a:t>Blood of the saints</a:t>
            </a:r>
          </a:p>
          <a:p>
            <a:pPr lvl="1">
              <a:spcBef>
                <a:spcPts val="0"/>
              </a:spcBef>
            </a:pPr>
            <a:r>
              <a:rPr lang="en-US" dirty="0">
                <a:latin typeface="Book Antiqua" panose="02040602050305030304" pitchFamily="18" charset="0"/>
              </a:rPr>
              <a:t>All the slain upon the earth</a:t>
            </a:r>
          </a:p>
          <a:p>
            <a:pPr lvl="1">
              <a:spcBef>
                <a:spcPts val="0"/>
              </a:spcBef>
            </a:pPr>
            <a:r>
              <a:rPr lang="en-US" dirty="0">
                <a:latin typeface="Book Antiqua" panose="02040602050305030304" pitchFamily="18" charset="0"/>
              </a:rPr>
              <a:t>Shall reap of her sins against the church!</a:t>
            </a:r>
          </a:p>
          <a:p>
            <a:pPr lvl="1">
              <a:spcBef>
                <a:spcPts val="0"/>
              </a:spcBef>
            </a:pPr>
            <a:r>
              <a:rPr lang="en-US" dirty="0">
                <a:latin typeface="Book Antiqua" panose="02040602050305030304" pitchFamily="18" charset="0"/>
              </a:rPr>
              <a:t>Figurative way the “blood of all” was on her hands.</a:t>
            </a:r>
          </a:p>
          <a:p>
            <a:pPr lvl="2">
              <a:spcBef>
                <a:spcPts val="0"/>
              </a:spcBef>
            </a:pPr>
            <a:r>
              <a:rPr lang="en-US" dirty="0">
                <a:latin typeface="Book Antiqua" panose="02040602050305030304" pitchFamily="18" charset="0"/>
              </a:rPr>
              <a:t>In the first appearance of “the beast” in Revelation, he was portrayed as the power that militated against God’s two witnesses who prophesied.</a:t>
            </a:r>
          </a:p>
          <a:p>
            <a:pPr lvl="2">
              <a:spcBef>
                <a:spcPts val="0"/>
              </a:spcBef>
            </a:pPr>
            <a:r>
              <a:rPr lang="en-US" dirty="0">
                <a:latin typeface="Book Antiqua" panose="02040602050305030304" pitchFamily="18" charset="0"/>
              </a:rPr>
              <a:t>He would “war against them and shall overcome them, and kill them” (11:7-8; 17:6; 18:20).</a:t>
            </a:r>
          </a:p>
        </p:txBody>
      </p:sp>
      <p:sp>
        <p:nvSpPr>
          <p:cNvPr id="4" name="Rectangle 3">
            <a:extLst>
              <a:ext uri="{FF2B5EF4-FFF2-40B4-BE49-F238E27FC236}">
                <a16:creationId xmlns:a16="http://schemas.microsoft.com/office/drawing/2014/main" id="{D5320EC1-6533-4A46-9A79-9D55B297FA99}"/>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defRPr/>
            </a:pPr>
            <a:r>
              <a:rPr lang="en-US" sz="2000" b="1" kern="0" dirty="0">
                <a:latin typeface="Arial" panose="020B0604020202020204" pitchFamily="34" charset="0"/>
                <a:cs typeface="Arial" panose="020B0604020202020204" pitchFamily="34" charset="0"/>
              </a:rPr>
              <a:t>Revelation 18</a:t>
            </a:r>
          </a:p>
        </p:txBody>
      </p:sp>
    </p:spTree>
    <p:extLst>
      <p:ext uri="{BB962C8B-B14F-4D97-AF65-F5344CB8AC3E}">
        <p14:creationId xmlns:p14="http://schemas.microsoft.com/office/powerpoint/2010/main" val="4115845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2402"/>
            <a:ext cx="7772400" cy="1470025"/>
          </a:xfrm>
        </p:spPr>
        <p:txBody>
          <a:bodyPr>
            <a:spAutoFit/>
          </a:bodyPr>
          <a:lstStyle/>
          <a:p>
            <a:r>
              <a:rPr lang="en-US" b="1" cap="small" dirty="0">
                <a:solidFill>
                  <a:schemeClr val="bg1"/>
                </a:solidFill>
                <a:latin typeface="Elephant" pitchFamily="18" charset="0"/>
              </a:rPr>
              <a:t>Book of Revelation:</a:t>
            </a:r>
            <a:br>
              <a:rPr lang="en-US" b="1" cap="small" dirty="0">
                <a:solidFill>
                  <a:schemeClr val="bg1"/>
                </a:solidFill>
                <a:latin typeface="Elephant" pitchFamily="18" charset="0"/>
              </a:rPr>
            </a:br>
            <a:r>
              <a:rPr lang="en-US" b="1" cap="small" dirty="0">
                <a:solidFill>
                  <a:schemeClr val="bg1"/>
                </a:solidFill>
                <a:latin typeface="Elephant" pitchFamily="18" charset="0"/>
              </a:rPr>
              <a:t>Chapter 19</a:t>
            </a:r>
          </a:p>
        </p:txBody>
      </p:sp>
      <p:sp>
        <p:nvSpPr>
          <p:cNvPr id="3" name="Subtitle 2"/>
          <p:cNvSpPr>
            <a:spLocks noGrp="1"/>
          </p:cNvSpPr>
          <p:nvPr>
            <p:ph type="subTitle" idx="1"/>
          </p:nvPr>
        </p:nvSpPr>
        <p:spPr>
          <a:xfrm>
            <a:off x="609600" y="5181600"/>
            <a:ext cx="8001000" cy="1219200"/>
          </a:xfrm>
          <a:solidFill>
            <a:schemeClr val="tx1"/>
          </a:solidFill>
          <a:ln w="38100">
            <a:solidFill>
              <a:schemeClr val="bg1"/>
            </a:solidFill>
          </a:ln>
        </p:spPr>
        <p:txBody>
          <a:bodyPr>
            <a:spAutoFit/>
          </a:bodyPr>
          <a:lstStyle/>
          <a:p>
            <a:r>
              <a:rPr lang="en-US" b="1" cap="small" dirty="0">
                <a:solidFill>
                  <a:schemeClr val="bg1"/>
                </a:solidFill>
                <a:latin typeface="Georgia" pitchFamily="18" charset="0"/>
              </a:rPr>
              <a:t>Righteous Judgment of God Praised</a:t>
            </a:r>
          </a:p>
          <a:p>
            <a:r>
              <a:rPr lang="en-US" b="1" cap="small" dirty="0">
                <a:solidFill>
                  <a:schemeClr val="bg1"/>
                </a:solidFill>
                <a:latin typeface="Georgia" pitchFamily="18" charset="0"/>
              </a:rPr>
              <a:t>The Victorious Christ</a:t>
            </a:r>
          </a:p>
        </p:txBody>
      </p:sp>
      <p:pic>
        <p:nvPicPr>
          <p:cNvPr id="1026" name="Picture 2" descr="D:\72 dpi JPEG\24 King of Kings and Lord of Lor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600201"/>
            <a:ext cx="7239000" cy="3505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3132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2E862-DF9B-4095-AB45-FA97B5EBB239}"/>
              </a:ext>
            </a:extLst>
          </p:cNvPr>
          <p:cNvSpPr>
            <a:spLocks noGrp="1"/>
          </p:cNvSpPr>
          <p:nvPr>
            <p:ph type="title"/>
          </p:nvPr>
        </p:nvSpPr>
        <p:spPr>
          <a:xfrm>
            <a:off x="628650" y="57389"/>
            <a:ext cx="7886700" cy="701731"/>
          </a:xfrm>
        </p:spPr>
        <p:txBody>
          <a:bodyPr>
            <a:spAutoFit/>
          </a:bodyPr>
          <a:lstStyle/>
          <a:p>
            <a:r>
              <a:rPr lang="en-US" b="1" dirty="0">
                <a:solidFill>
                  <a:schemeClr val="tx1"/>
                </a:solidFill>
              </a:rPr>
              <a:t>Resources used:</a:t>
            </a:r>
            <a:endParaRPr lang="en-US" dirty="0">
              <a:solidFill>
                <a:schemeClr val="tx1"/>
              </a:solidFill>
            </a:endParaRPr>
          </a:p>
        </p:txBody>
      </p:sp>
      <p:sp>
        <p:nvSpPr>
          <p:cNvPr id="3" name="Content Placeholder 2">
            <a:extLst>
              <a:ext uri="{FF2B5EF4-FFF2-40B4-BE49-F238E27FC236}">
                <a16:creationId xmlns:a16="http://schemas.microsoft.com/office/drawing/2014/main" id="{02A03C2B-197C-47B6-B860-A4CE7A6D08AC}"/>
              </a:ext>
            </a:extLst>
          </p:cNvPr>
          <p:cNvSpPr>
            <a:spLocks noGrp="1"/>
          </p:cNvSpPr>
          <p:nvPr>
            <p:ph idx="1"/>
          </p:nvPr>
        </p:nvSpPr>
        <p:spPr>
          <a:xfrm>
            <a:off x="75415" y="634630"/>
            <a:ext cx="9001912" cy="6186309"/>
          </a:xfrm>
        </p:spPr>
        <p:txBody>
          <a:bodyPr wrap="square">
            <a:spAutoFit/>
          </a:bodyPr>
          <a:lstStyle/>
          <a:p>
            <a:pPr>
              <a:lnSpc>
                <a:spcPct val="100000"/>
              </a:lnSpc>
              <a:spcBef>
                <a:spcPts val="0"/>
              </a:spcBef>
            </a:pPr>
            <a:r>
              <a:rPr lang="en-US" sz="1900" dirty="0">
                <a:solidFill>
                  <a:schemeClr val="tx1"/>
                </a:solidFill>
              </a:rPr>
              <a:t>A Study Of The Book Of Revelation by Bob Dodson</a:t>
            </a:r>
          </a:p>
          <a:p>
            <a:pPr>
              <a:lnSpc>
                <a:spcPct val="100000"/>
              </a:lnSpc>
              <a:spcBef>
                <a:spcPts val="0"/>
              </a:spcBef>
            </a:pPr>
            <a:r>
              <a:rPr lang="en-US" sz="1900" dirty="0">
                <a:solidFill>
                  <a:schemeClr val="tx1"/>
                </a:solidFill>
              </a:rPr>
              <a:t>More Than Conquerors by William Hendriksen</a:t>
            </a:r>
          </a:p>
          <a:p>
            <a:pPr>
              <a:lnSpc>
                <a:spcPct val="100000"/>
              </a:lnSpc>
              <a:spcBef>
                <a:spcPts val="0"/>
              </a:spcBef>
            </a:pPr>
            <a:r>
              <a:rPr lang="en-US" sz="1900" dirty="0">
                <a:solidFill>
                  <a:schemeClr val="tx1"/>
                </a:solidFill>
              </a:rPr>
              <a:t>Overcoming With The Lamb, Florida College Annual Lectures, February 7-10, 1994</a:t>
            </a:r>
          </a:p>
          <a:p>
            <a:pPr>
              <a:lnSpc>
                <a:spcPct val="100000"/>
              </a:lnSpc>
              <a:spcBef>
                <a:spcPts val="0"/>
              </a:spcBef>
            </a:pPr>
            <a:r>
              <a:rPr lang="en-US" sz="1900" dirty="0">
                <a:solidFill>
                  <a:schemeClr val="tx1"/>
                </a:solidFill>
              </a:rPr>
              <a:t>Outline of the Book of Revelation by John Robertson – Floral Heights Church of Christ </a:t>
            </a:r>
            <a:r>
              <a:rPr lang="en-US" sz="1900" dirty="0">
                <a:solidFill>
                  <a:schemeClr val="tx2"/>
                </a:solidFill>
                <a:hlinkClick r:id="rId2">
                  <a:extLst>
                    <a:ext uri="{A12FA001-AC4F-418D-AE19-62706E023703}">
                      <ahyp:hlinkClr xmlns:ahyp="http://schemas.microsoft.com/office/drawing/2018/hyperlinkcolor" val="tx"/>
                    </a:ext>
                  </a:extLst>
                </a:hlinkClick>
              </a:rPr>
              <a:t>https://floralheightschurchofchrist.org/Class%20-%20Bible%20Books/Revelation.pdf</a:t>
            </a:r>
            <a:r>
              <a:rPr lang="en-US" sz="1900" dirty="0">
                <a:solidFill>
                  <a:schemeClr val="tx2"/>
                </a:solidFill>
              </a:rPr>
              <a:t> </a:t>
            </a:r>
          </a:p>
          <a:p>
            <a:pPr>
              <a:lnSpc>
                <a:spcPct val="100000"/>
              </a:lnSpc>
              <a:spcBef>
                <a:spcPts val="0"/>
              </a:spcBef>
            </a:pPr>
            <a:r>
              <a:rPr lang="en-US" sz="1900" dirty="0">
                <a:solidFill>
                  <a:schemeClr val="tx1"/>
                </a:solidFill>
              </a:rPr>
              <a:t>Revelation – An Introduction and Commentary by Homer Hailey</a:t>
            </a:r>
          </a:p>
          <a:p>
            <a:pPr>
              <a:lnSpc>
                <a:spcPct val="100000"/>
              </a:lnSpc>
              <a:spcBef>
                <a:spcPts val="0"/>
              </a:spcBef>
            </a:pPr>
            <a:r>
              <a:rPr lang="en-US" sz="1900" dirty="0">
                <a:solidFill>
                  <a:schemeClr val="tx1"/>
                </a:solidFill>
              </a:rPr>
              <a:t>Revelation (Truth Commentaries) by Robert </a:t>
            </a:r>
            <a:r>
              <a:rPr lang="en-US" sz="1900" dirty="0" err="1">
                <a:solidFill>
                  <a:schemeClr val="tx1"/>
                </a:solidFill>
              </a:rPr>
              <a:t>Harkrider</a:t>
            </a:r>
            <a:endParaRPr lang="en-US" sz="1900" dirty="0">
              <a:solidFill>
                <a:schemeClr val="tx1"/>
              </a:solidFill>
            </a:endParaRPr>
          </a:p>
          <a:p>
            <a:pPr>
              <a:lnSpc>
                <a:spcPct val="100000"/>
              </a:lnSpc>
              <a:spcBef>
                <a:spcPts val="0"/>
              </a:spcBef>
            </a:pPr>
            <a:r>
              <a:rPr lang="en-US" sz="1900" dirty="0">
                <a:solidFill>
                  <a:schemeClr val="tx1"/>
                </a:solidFill>
              </a:rPr>
              <a:t>Revelation (A Study Workbook) by Robert </a:t>
            </a:r>
            <a:r>
              <a:rPr lang="en-US" sz="1900" dirty="0" err="1">
                <a:solidFill>
                  <a:schemeClr val="tx1"/>
                </a:solidFill>
              </a:rPr>
              <a:t>Harkrider</a:t>
            </a:r>
            <a:endParaRPr lang="en-US" sz="1900" dirty="0">
              <a:solidFill>
                <a:schemeClr val="tx1"/>
              </a:solidFill>
            </a:endParaRPr>
          </a:p>
          <a:p>
            <a:pPr>
              <a:lnSpc>
                <a:spcPct val="100000"/>
              </a:lnSpc>
              <a:spcBef>
                <a:spcPts val="0"/>
              </a:spcBef>
            </a:pPr>
            <a:r>
              <a:rPr lang="en-US" sz="1900" dirty="0">
                <a:solidFill>
                  <a:schemeClr val="tx1"/>
                </a:solidFill>
              </a:rPr>
              <a:t>Revelation and charts by Donnie Rader </a:t>
            </a:r>
          </a:p>
          <a:p>
            <a:pPr>
              <a:lnSpc>
                <a:spcPct val="100000"/>
              </a:lnSpc>
              <a:spcBef>
                <a:spcPts val="0"/>
              </a:spcBef>
            </a:pPr>
            <a:r>
              <a:rPr lang="en-US" sz="1900" dirty="0">
                <a:solidFill>
                  <a:schemeClr val="tx1"/>
                </a:solidFill>
              </a:rPr>
              <a:t>Revelation charts by Keith Greer</a:t>
            </a:r>
          </a:p>
          <a:p>
            <a:pPr>
              <a:lnSpc>
                <a:spcPct val="100000"/>
              </a:lnSpc>
              <a:spcBef>
                <a:spcPts val="0"/>
              </a:spcBef>
            </a:pPr>
            <a:r>
              <a:rPr lang="en-US" sz="1900" dirty="0">
                <a:solidFill>
                  <a:schemeClr val="tx1"/>
                </a:solidFill>
              </a:rPr>
              <a:t>Studies In The Book Of Revelation by Ferrell Jenkins</a:t>
            </a:r>
          </a:p>
          <a:p>
            <a:pPr>
              <a:lnSpc>
                <a:spcPct val="100000"/>
              </a:lnSpc>
              <a:spcBef>
                <a:spcPts val="0"/>
              </a:spcBef>
            </a:pPr>
            <a:r>
              <a:rPr lang="en-US" sz="1900" dirty="0">
                <a:solidFill>
                  <a:schemeClr val="tx1"/>
                </a:solidFill>
              </a:rPr>
              <a:t>The Apocalypse of St. John by Henry Barclay </a:t>
            </a:r>
            <a:r>
              <a:rPr lang="en-US" sz="1900" dirty="0" err="1">
                <a:solidFill>
                  <a:schemeClr val="tx1"/>
                </a:solidFill>
              </a:rPr>
              <a:t>Swete</a:t>
            </a:r>
            <a:r>
              <a:rPr lang="en-US" sz="1900" dirty="0">
                <a:solidFill>
                  <a:schemeClr val="tx1"/>
                </a:solidFill>
              </a:rPr>
              <a:t> </a:t>
            </a:r>
            <a:r>
              <a:rPr lang="en-US" sz="1900" dirty="0">
                <a:solidFill>
                  <a:schemeClr val="tx2"/>
                </a:solidFill>
                <a:hlinkClick r:id="rId3">
                  <a:extLst>
                    <a:ext uri="{A12FA001-AC4F-418D-AE19-62706E023703}">
                      <ahyp:hlinkClr xmlns:ahyp="http://schemas.microsoft.com/office/drawing/2018/hyperlinkcolor" val="tx"/>
                    </a:ext>
                  </a:extLst>
                </a:hlinkClick>
              </a:rPr>
              <a:t>http://biblicalstudies.gospelstudies.org.uk/pdf/e-books/swete_h-b/apocalypse-of-st-john_swete.pdf</a:t>
            </a:r>
            <a:r>
              <a:rPr lang="en-US" sz="1900" dirty="0">
                <a:solidFill>
                  <a:schemeClr val="tx1"/>
                </a:solidFill>
              </a:rPr>
              <a:t> (540 pages)</a:t>
            </a:r>
          </a:p>
          <a:p>
            <a:pPr>
              <a:lnSpc>
                <a:spcPct val="100000"/>
              </a:lnSpc>
              <a:spcBef>
                <a:spcPts val="0"/>
              </a:spcBef>
            </a:pPr>
            <a:r>
              <a:rPr lang="en-US" sz="1900" dirty="0">
                <a:solidFill>
                  <a:schemeClr val="tx1"/>
                </a:solidFill>
              </a:rPr>
              <a:t>The Old Testament In The Book Of Revelation by Ferrell Jenkins</a:t>
            </a:r>
          </a:p>
          <a:p>
            <a:pPr>
              <a:lnSpc>
                <a:spcPct val="100000"/>
              </a:lnSpc>
              <a:spcBef>
                <a:spcPts val="0"/>
              </a:spcBef>
            </a:pPr>
            <a:r>
              <a:rPr lang="en-US" sz="1900" dirty="0">
                <a:solidFill>
                  <a:schemeClr val="tx1"/>
                </a:solidFill>
              </a:rPr>
              <a:t>The Revelation Of St. John The Divine by G.B. </a:t>
            </a:r>
            <a:r>
              <a:rPr lang="en-US" sz="1900" dirty="0" err="1">
                <a:solidFill>
                  <a:schemeClr val="tx1"/>
                </a:solidFill>
              </a:rPr>
              <a:t>Caird</a:t>
            </a:r>
            <a:endParaRPr lang="en-US" sz="1900" dirty="0">
              <a:solidFill>
                <a:schemeClr val="tx1"/>
              </a:solidFill>
            </a:endParaRPr>
          </a:p>
          <a:p>
            <a:pPr>
              <a:lnSpc>
                <a:spcPct val="100000"/>
              </a:lnSpc>
              <a:spcBef>
                <a:spcPts val="0"/>
              </a:spcBef>
            </a:pPr>
            <a:r>
              <a:rPr lang="en-US" sz="1900" dirty="0">
                <a:solidFill>
                  <a:schemeClr val="tx1"/>
                </a:solidFill>
              </a:rPr>
              <a:t>The Book of Revelation by Foy E. Wallace</a:t>
            </a:r>
          </a:p>
          <a:p>
            <a:pPr>
              <a:lnSpc>
                <a:spcPct val="100000"/>
              </a:lnSpc>
              <a:spcBef>
                <a:spcPts val="0"/>
              </a:spcBef>
            </a:pPr>
            <a:r>
              <a:rPr lang="en-US" sz="1900" dirty="0">
                <a:solidFill>
                  <a:schemeClr val="tx1"/>
                </a:solidFill>
              </a:rPr>
              <a:t>The Avenging of the Apostles and Prophets by Arthur M. Ogden</a:t>
            </a:r>
          </a:p>
          <a:p>
            <a:pPr>
              <a:lnSpc>
                <a:spcPct val="100000"/>
              </a:lnSpc>
              <a:spcBef>
                <a:spcPts val="0"/>
              </a:spcBef>
            </a:pPr>
            <a:r>
              <a:rPr lang="en-US" sz="1900" dirty="0">
                <a:solidFill>
                  <a:schemeClr val="tx1"/>
                </a:solidFill>
              </a:rPr>
              <a:t>Worthy Is The Lamb by Ray Summers</a:t>
            </a:r>
          </a:p>
          <a:p>
            <a:pPr>
              <a:lnSpc>
                <a:spcPct val="100000"/>
              </a:lnSpc>
              <a:spcBef>
                <a:spcPts val="0"/>
              </a:spcBef>
            </a:pPr>
            <a:r>
              <a:rPr lang="en-US" sz="1900" dirty="0">
                <a:solidFill>
                  <a:schemeClr val="tx1"/>
                </a:solidFill>
              </a:rPr>
              <a:t>Written exchange on THE DOMITIAN PERSECUTION between Arthur M. Ogden and Ferrell Jenkins presented in Searching The Scriptures, June 12, 1989, pages 7-12</a:t>
            </a:r>
          </a:p>
        </p:txBody>
      </p:sp>
      <p:sp>
        <p:nvSpPr>
          <p:cNvPr id="4" name="Slide Number Placeholder 3">
            <a:extLst>
              <a:ext uri="{FF2B5EF4-FFF2-40B4-BE49-F238E27FC236}">
                <a16:creationId xmlns:a16="http://schemas.microsoft.com/office/drawing/2014/main" id="{40224E7D-2D11-4884-8988-18A78F2A0380}"/>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1DD7C3C-26EA-48D1-89DB-82086917E937}" type="slidenum">
              <a:rPr kumimoji="0" lang="en-US" altLang="en-US" sz="900" b="1"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altLang="en-US" sz="900" b="1" i="0" u="none" strike="noStrike" kern="1200" cap="none" spc="0" normalizeH="0" baseline="0" noProof="0">
              <a:ln>
                <a:noFill/>
              </a:ln>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66047721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3704"/>
            <a:ext cx="8229600" cy="769441"/>
          </a:xfrm>
          <a:solidFill>
            <a:srgbClr val="FFFFCC"/>
          </a:solidFill>
          <a:ln>
            <a:noFill/>
          </a:ln>
        </p:spPr>
        <p:txBody>
          <a:bodyPr>
            <a:spAutoFit/>
          </a:bodyPr>
          <a:lstStyle/>
          <a:p>
            <a:r>
              <a:rPr lang="en-US" b="1" cap="small" dirty="0">
                <a:latin typeface="Elephant" pitchFamily="18" charset="0"/>
              </a:rPr>
              <a:t>Rejoicing of the Saints</a:t>
            </a:r>
          </a:p>
        </p:txBody>
      </p:sp>
      <p:sp>
        <p:nvSpPr>
          <p:cNvPr id="3" name="Content Placeholder 2"/>
          <p:cNvSpPr>
            <a:spLocks noGrp="1"/>
          </p:cNvSpPr>
          <p:nvPr>
            <p:ph idx="1"/>
          </p:nvPr>
        </p:nvSpPr>
        <p:spPr>
          <a:xfrm>
            <a:off x="131976" y="1232549"/>
            <a:ext cx="8889476" cy="5586145"/>
          </a:xfrm>
          <a:solidFill>
            <a:schemeClr val="bg1"/>
          </a:solidFill>
          <a:ln>
            <a:noFill/>
          </a:ln>
        </p:spPr>
        <p:txBody>
          <a:bodyPr wrap="square">
            <a:spAutoFit/>
          </a:bodyPr>
          <a:lstStyle/>
          <a:p>
            <a:pPr>
              <a:spcBef>
                <a:spcPts val="0"/>
              </a:spcBef>
            </a:pPr>
            <a:r>
              <a:rPr lang="en-US" sz="2100" dirty="0">
                <a:latin typeface="Book Antiqua" pitchFamily="18" charset="0"/>
              </a:rPr>
              <a:t>Chapter 18 revealed the destruction of the harlot city Rome and the world’s reaction of sorrow due to a loss of luxurious living and social status.</a:t>
            </a:r>
          </a:p>
          <a:p>
            <a:pPr lvl="1">
              <a:spcBef>
                <a:spcPts val="0"/>
              </a:spcBef>
            </a:pPr>
            <a:r>
              <a:rPr lang="en-US" sz="2100" dirty="0">
                <a:latin typeface="Book Antiqua" pitchFamily="18" charset="0"/>
              </a:rPr>
              <a:t>In contrast with the mourning of the kings, merchants, and those who made their living on the sea, were the saints of God. The saints were told to rejoice at the tyrant’s fall</a:t>
            </a:r>
            <a:br>
              <a:rPr lang="en-US" sz="2100" dirty="0">
                <a:latin typeface="Book Antiqua" pitchFamily="18" charset="0"/>
              </a:rPr>
            </a:br>
            <a:r>
              <a:rPr lang="en-US" sz="2100" dirty="0">
                <a:latin typeface="Book Antiqua" pitchFamily="18" charset="0"/>
              </a:rPr>
              <a:t>(Revelation 18:20).</a:t>
            </a:r>
          </a:p>
          <a:p>
            <a:pPr>
              <a:spcBef>
                <a:spcPts val="0"/>
              </a:spcBef>
            </a:pPr>
            <a:r>
              <a:rPr lang="en-US" sz="2100" dirty="0">
                <a:latin typeface="Book Antiqua" pitchFamily="18" charset="0"/>
              </a:rPr>
              <a:t>Chapter 19 expounds upon this rejoicing and reveals the destruction of the beast and the false prophet.</a:t>
            </a:r>
          </a:p>
          <a:p>
            <a:pPr lvl="1">
              <a:spcBef>
                <a:spcPts val="0"/>
              </a:spcBef>
            </a:pPr>
            <a:r>
              <a:rPr lang="en-US" sz="2100" dirty="0">
                <a:latin typeface="Book Antiqua" pitchFamily="18" charset="0"/>
              </a:rPr>
              <a:t>While those who drank Rome’s wine and were intoxicated with her lust, wealth, and worldly status believed she was indestructible the Lord proved her weak and feeble.</a:t>
            </a:r>
          </a:p>
          <a:p>
            <a:pPr lvl="1">
              <a:spcBef>
                <a:spcPts val="0"/>
              </a:spcBef>
            </a:pPr>
            <a:r>
              <a:rPr lang="en-US" sz="2100" dirty="0">
                <a:latin typeface="Book Antiqua" pitchFamily="18" charset="0"/>
              </a:rPr>
              <a:t>Her ways that seemed so appealing and entertaining have now been proved poisonous and deadly.</a:t>
            </a:r>
          </a:p>
          <a:p>
            <a:pPr>
              <a:spcBef>
                <a:spcPts val="0"/>
              </a:spcBef>
            </a:pPr>
            <a:r>
              <a:rPr lang="en-US" sz="2100" dirty="0">
                <a:latin typeface="Book Antiqua" pitchFamily="18" charset="0"/>
              </a:rPr>
              <a:t>The saints who abstained from fellowship with her sins have cause for rejoicing because they were right to reject her pernicious ways (see Revelation 18:4).</a:t>
            </a:r>
          </a:p>
        </p:txBody>
      </p:sp>
      <p:sp>
        <p:nvSpPr>
          <p:cNvPr id="4" name="Rectangle 3">
            <a:extLst>
              <a:ext uri="{FF2B5EF4-FFF2-40B4-BE49-F238E27FC236}">
                <a16:creationId xmlns:a16="http://schemas.microsoft.com/office/drawing/2014/main" id="{FF731B1F-0A75-4F4C-A177-C5AD1A6C6C4E}"/>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defRPr/>
            </a:pPr>
            <a:r>
              <a:rPr lang="en-US" sz="2000" b="1" kern="0" dirty="0">
                <a:latin typeface="Arial" panose="020B0604020202020204" pitchFamily="34" charset="0"/>
                <a:cs typeface="Arial" panose="020B0604020202020204" pitchFamily="34" charset="0"/>
              </a:rPr>
              <a:t>Revelation 19</a:t>
            </a:r>
          </a:p>
        </p:txBody>
      </p:sp>
    </p:spTree>
    <p:extLst>
      <p:ext uri="{BB962C8B-B14F-4D97-AF65-F5344CB8AC3E}">
        <p14:creationId xmlns:p14="http://schemas.microsoft.com/office/powerpoint/2010/main" val="2171240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1417"/>
            <a:ext cx="8229600" cy="769441"/>
          </a:xfrm>
        </p:spPr>
        <p:txBody>
          <a:bodyPr>
            <a:spAutoFit/>
          </a:bodyPr>
          <a:lstStyle/>
          <a:p>
            <a:r>
              <a:rPr lang="en-US" b="1" cap="small" dirty="0">
                <a:solidFill>
                  <a:schemeClr val="bg1"/>
                </a:solidFill>
                <a:latin typeface="OldCentury" pitchFamily="2" charset="0"/>
              </a:rPr>
              <a:t>Revelation 19:1</a:t>
            </a:r>
          </a:p>
        </p:txBody>
      </p:sp>
      <p:pic>
        <p:nvPicPr>
          <p:cNvPr id="4" name="Content Placeholder 3"/>
          <p:cNvPicPr>
            <a:picLocks noGrp="1" noChangeAspect="1" noChangeArrowheads="1"/>
          </p:cNvPicPr>
          <p:nvPr>
            <p:ph idx="1"/>
          </p:nvPr>
        </p:nvPicPr>
        <p:blipFill>
          <a:blip r:embed="rId2"/>
          <a:srcRect/>
          <a:stretch>
            <a:fillRect/>
          </a:stretch>
        </p:blipFill>
        <p:spPr bwMode="auto">
          <a:xfrm>
            <a:off x="1371600" y="1600202"/>
            <a:ext cx="6629400" cy="4525963"/>
          </a:xfrm>
          <a:prstGeom prst="rect">
            <a:avLst/>
          </a:prstGeom>
          <a:noFill/>
          <a:ln w="9525">
            <a:noFill/>
            <a:miter lim="800000"/>
            <a:headEnd/>
            <a:tailEnd/>
          </a:ln>
        </p:spPr>
      </p:pic>
      <p:sp>
        <p:nvSpPr>
          <p:cNvPr id="5" name="TextBox 4"/>
          <p:cNvSpPr txBox="1"/>
          <p:nvPr/>
        </p:nvSpPr>
        <p:spPr>
          <a:xfrm>
            <a:off x="2209800" y="2057400"/>
            <a:ext cx="4876800"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effectLst/>
                <a:uLnTx/>
                <a:uFillTx/>
                <a:latin typeface="Book Antiqua" pitchFamily="18" charset="0"/>
                <a:ea typeface="+mn-ea"/>
                <a:cs typeface="+mn-cs"/>
              </a:rPr>
              <a:t>“</a:t>
            </a:r>
            <a:r>
              <a:rPr kumimoji="0" lang="en-US" sz="2800" b="1" i="1" u="none" strike="noStrike" kern="1200" cap="none" spc="0" normalizeH="0" baseline="0" noProof="0" dirty="0">
                <a:ln>
                  <a:noFill/>
                </a:ln>
                <a:effectLst/>
                <a:uLnTx/>
                <a:uFillTx/>
                <a:latin typeface="Book Antiqua" pitchFamily="18" charset="0"/>
                <a:ea typeface="+mn-ea"/>
                <a:cs typeface="+mn-cs"/>
              </a:rPr>
              <a:t>After these things I heard as it were a great voice of a great multitude in heaven, saying, </a:t>
            </a:r>
            <a:r>
              <a:rPr kumimoji="0" lang="en-US" sz="3600" b="1" i="1" u="none" strike="noStrike" kern="1200" cap="none" spc="0" normalizeH="0" baseline="0" noProof="0" dirty="0">
                <a:ln>
                  <a:noFill/>
                </a:ln>
                <a:effectLst/>
                <a:uLnTx/>
                <a:uFillTx/>
                <a:latin typeface="Book Antiqua" pitchFamily="18" charset="0"/>
                <a:ea typeface="+mn-ea"/>
                <a:cs typeface="+mn-cs"/>
              </a:rPr>
              <a:t>Hallelujah</a:t>
            </a:r>
            <a:r>
              <a:rPr kumimoji="0" lang="en-US" sz="2800" b="1" i="1" u="none" strike="noStrike" kern="1200" cap="none" spc="0" normalizeH="0" baseline="0" noProof="0" dirty="0">
                <a:ln>
                  <a:noFill/>
                </a:ln>
                <a:effectLst/>
                <a:uLnTx/>
                <a:uFillTx/>
                <a:latin typeface="Book Antiqua" pitchFamily="18" charset="0"/>
                <a:ea typeface="+mn-ea"/>
                <a:cs typeface="+mn-cs"/>
              </a:rPr>
              <a:t>; Salvation, and glory, and power, belong to our God</a:t>
            </a:r>
            <a:r>
              <a:rPr kumimoji="0" lang="en-US" sz="2800" b="0" i="1" u="none" strike="noStrike" kern="1200" cap="none" spc="0" normalizeH="0" baseline="0" noProof="0" dirty="0">
                <a:ln>
                  <a:noFill/>
                </a:ln>
                <a:effectLst/>
                <a:uLnTx/>
                <a:uFillTx/>
                <a:latin typeface="Book Antiqua" pitchFamily="18" charset="0"/>
                <a:ea typeface="+mn-ea"/>
                <a:cs typeface="+mn-cs"/>
              </a:rPr>
              <a:t>”</a:t>
            </a:r>
          </a:p>
        </p:txBody>
      </p:sp>
      <p:sp>
        <p:nvSpPr>
          <p:cNvPr id="6" name="Rectangle 5">
            <a:extLst>
              <a:ext uri="{FF2B5EF4-FFF2-40B4-BE49-F238E27FC236}">
                <a16:creationId xmlns:a16="http://schemas.microsoft.com/office/drawing/2014/main" id="{2CE857CB-DDCA-4B3B-B319-6A5981E7BE0D}"/>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defRPr/>
            </a:pPr>
            <a:r>
              <a:rPr lang="en-US" sz="2000" b="1" kern="0" dirty="0">
                <a:latin typeface="Arial" panose="020B0604020202020204" pitchFamily="34" charset="0"/>
                <a:cs typeface="Arial" panose="020B0604020202020204" pitchFamily="34" charset="0"/>
              </a:rPr>
              <a:t>Revelation 19</a:t>
            </a:r>
          </a:p>
        </p:txBody>
      </p:sp>
    </p:spTree>
    <p:extLst>
      <p:ext uri="{BB962C8B-B14F-4D97-AF65-F5344CB8AC3E}">
        <p14:creationId xmlns:p14="http://schemas.microsoft.com/office/powerpoint/2010/main" val="395756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1417"/>
            <a:ext cx="8229600" cy="769441"/>
          </a:xfrm>
        </p:spPr>
        <p:txBody>
          <a:bodyPr>
            <a:spAutoFit/>
          </a:bodyPr>
          <a:lstStyle/>
          <a:p>
            <a:r>
              <a:rPr lang="en-US" b="1" cap="small" dirty="0">
                <a:solidFill>
                  <a:schemeClr val="bg1"/>
                </a:solidFill>
                <a:latin typeface="OldCentury" pitchFamily="2" charset="0"/>
              </a:rPr>
              <a:t>Revelation 19:2</a:t>
            </a:r>
          </a:p>
        </p:txBody>
      </p:sp>
      <p:pic>
        <p:nvPicPr>
          <p:cNvPr id="4" name="Content Placeholder 3"/>
          <p:cNvPicPr>
            <a:picLocks noGrp="1" noChangeAspect="1" noChangeArrowheads="1"/>
          </p:cNvPicPr>
          <p:nvPr>
            <p:ph idx="1"/>
          </p:nvPr>
        </p:nvPicPr>
        <p:blipFill>
          <a:blip r:embed="rId2"/>
          <a:srcRect/>
          <a:stretch>
            <a:fillRect/>
          </a:stretch>
        </p:blipFill>
        <p:spPr bwMode="auto">
          <a:xfrm>
            <a:off x="1371600" y="1600202"/>
            <a:ext cx="6629400" cy="4525963"/>
          </a:xfrm>
          <a:prstGeom prst="rect">
            <a:avLst/>
          </a:prstGeom>
          <a:noFill/>
          <a:ln w="9525">
            <a:noFill/>
            <a:miter lim="800000"/>
            <a:headEnd/>
            <a:tailEnd/>
          </a:ln>
        </p:spPr>
      </p:pic>
      <p:sp>
        <p:nvSpPr>
          <p:cNvPr id="5" name="TextBox 4"/>
          <p:cNvSpPr txBox="1"/>
          <p:nvPr/>
        </p:nvSpPr>
        <p:spPr>
          <a:xfrm>
            <a:off x="2210192" y="1903009"/>
            <a:ext cx="4876800" cy="310854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effectLst/>
                <a:uLnTx/>
                <a:uFillTx/>
                <a:latin typeface="Book Antiqua" pitchFamily="18" charset="0"/>
                <a:ea typeface="+mn-ea"/>
                <a:cs typeface="+mn-cs"/>
              </a:rPr>
              <a:t>“</a:t>
            </a:r>
            <a:r>
              <a:rPr kumimoji="0" lang="en-US" sz="2800" b="1" i="1" u="none" strike="noStrike" kern="1200" cap="none" spc="0" normalizeH="0" baseline="0" noProof="0" dirty="0">
                <a:ln>
                  <a:noFill/>
                </a:ln>
                <a:effectLst/>
                <a:uLnTx/>
                <a:uFillTx/>
                <a:latin typeface="Book Antiqua" pitchFamily="18" charset="0"/>
                <a:ea typeface="+mn-ea"/>
                <a:cs typeface="+mn-cs"/>
              </a:rPr>
              <a:t>for true and righteous are his judgments; for he hath judged the great harlot, her that corrupted the earth with her fornication, and he hath avenged the blood of his servants at her hand</a:t>
            </a:r>
            <a:r>
              <a:rPr kumimoji="0" lang="en-US" sz="2800" b="0" i="1" u="none" strike="noStrike" kern="1200" cap="none" spc="0" normalizeH="0" baseline="0" noProof="0" dirty="0">
                <a:ln>
                  <a:noFill/>
                </a:ln>
                <a:effectLst/>
                <a:uLnTx/>
                <a:uFillTx/>
                <a:latin typeface="Book Antiqua" pitchFamily="18" charset="0"/>
                <a:ea typeface="+mn-ea"/>
                <a:cs typeface="+mn-cs"/>
              </a:rPr>
              <a:t>.”</a:t>
            </a:r>
          </a:p>
        </p:txBody>
      </p:sp>
      <p:sp>
        <p:nvSpPr>
          <p:cNvPr id="6" name="Rectangle 5">
            <a:extLst>
              <a:ext uri="{FF2B5EF4-FFF2-40B4-BE49-F238E27FC236}">
                <a16:creationId xmlns:a16="http://schemas.microsoft.com/office/drawing/2014/main" id="{F4A8902F-EACE-4E58-82B4-C0040CFC7163}"/>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defRPr/>
            </a:pPr>
            <a:r>
              <a:rPr lang="en-US" sz="2000" b="1" kern="0" dirty="0">
                <a:latin typeface="Arial" panose="020B0604020202020204" pitchFamily="34" charset="0"/>
                <a:cs typeface="Arial" panose="020B0604020202020204" pitchFamily="34" charset="0"/>
              </a:rPr>
              <a:t>Revelation 19</a:t>
            </a:r>
          </a:p>
        </p:txBody>
      </p:sp>
    </p:spTree>
    <p:extLst>
      <p:ext uri="{BB962C8B-B14F-4D97-AF65-F5344CB8AC3E}">
        <p14:creationId xmlns:p14="http://schemas.microsoft.com/office/powerpoint/2010/main" val="30153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3968"/>
            <a:ext cx="8229600" cy="769441"/>
          </a:xfrm>
          <a:solidFill>
            <a:srgbClr val="FFFFCC"/>
          </a:solidFill>
          <a:ln>
            <a:noFill/>
          </a:ln>
        </p:spPr>
        <p:txBody>
          <a:bodyPr>
            <a:spAutoFit/>
          </a:bodyPr>
          <a:lstStyle/>
          <a:p>
            <a:r>
              <a:rPr lang="en-US" b="1" cap="small" dirty="0">
                <a:latin typeface="Elephant" pitchFamily="18" charset="0"/>
              </a:rPr>
              <a:t>Rejoicing of the Saints</a:t>
            </a:r>
          </a:p>
        </p:txBody>
      </p:sp>
      <p:sp>
        <p:nvSpPr>
          <p:cNvPr id="3" name="Content Placeholder 2"/>
          <p:cNvSpPr>
            <a:spLocks noGrp="1"/>
          </p:cNvSpPr>
          <p:nvPr>
            <p:ph idx="1"/>
          </p:nvPr>
        </p:nvSpPr>
        <p:spPr>
          <a:solidFill>
            <a:schemeClr val="bg1"/>
          </a:solidFill>
          <a:ln>
            <a:noFill/>
          </a:ln>
        </p:spPr>
        <p:txBody>
          <a:bodyPr>
            <a:spAutoFit/>
          </a:bodyPr>
          <a:lstStyle/>
          <a:p>
            <a:r>
              <a:rPr lang="en-US" dirty="0">
                <a:latin typeface="Book Antiqua" panose="02040602050305030304" pitchFamily="18" charset="0"/>
              </a:rPr>
              <a:t>Emperors’ worshippers judged (</a:t>
            </a:r>
            <a:r>
              <a:rPr lang="en-US" b="1" dirty="0">
                <a:latin typeface="Book Antiqua" panose="02040602050305030304" pitchFamily="18" charset="0"/>
              </a:rPr>
              <a:t>14:9-12</a:t>
            </a:r>
            <a:r>
              <a:rPr lang="en-US" dirty="0">
                <a:latin typeface="Book Antiqua" pitchFamily="18" charset="0"/>
              </a:rPr>
              <a:t>) (cf. Revelation 17:5; 18:20-21).</a:t>
            </a:r>
          </a:p>
          <a:p>
            <a:r>
              <a:rPr lang="en-US" dirty="0">
                <a:latin typeface="Book Antiqua" pitchFamily="18" charset="0"/>
              </a:rPr>
              <a:t>First “</a:t>
            </a:r>
            <a:r>
              <a:rPr lang="en-US" b="1" dirty="0">
                <a:latin typeface="Book Antiqua" panose="02040602050305030304" pitchFamily="18" charset="0"/>
              </a:rPr>
              <a:t>Hallelujah</a:t>
            </a:r>
            <a:r>
              <a:rPr lang="en-US" dirty="0">
                <a:latin typeface="Book Antiqua" pitchFamily="18" charset="0"/>
              </a:rPr>
              <a:t>” </a:t>
            </a:r>
            <a:r>
              <a:rPr lang="en-US" b="1" dirty="0">
                <a:latin typeface="Book Antiqua" pitchFamily="18" charset="0"/>
              </a:rPr>
              <a:t>(“Praise to the Lord”)</a:t>
            </a:r>
          </a:p>
          <a:p>
            <a:r>
              <a:rPr lang="en-US" dirty="0">
                <a:latin typeface="Book Antiqua" panose="02040602050305030304" pitchFamily="18" charset="0"/>
              </a:rPr>
              <a:t>“Loud voice of a great multitude” (Sounded like)</a:t>
            </a:r>
          </a:p>
          <a:p>
            <a:r>
              <a:rPr lang="en-US" b="1" dirty="0">
                <a:latin typeface="Book Antiqua" panose="02040602050305030304" pitchFamily="18" charset="0"/>
              </a:rPr>
              <a:t>Alleluia</a:t>
            </a:r>
            <a:r>
              <a:rPr lang="en-US" dirty="0">
                <a:latin typeface="Book Antiqua" panose="02040602050305030304" pitchFamily="18" charset="0"/>
              </a:rPr>
              <a:t> – “salvation, glory, honor and power belong to the Lord our God”</a:t>
            </a:r>
          </a:p>
          <a:p>
            <a:r>
              <a:rPr lang="en-US" dirty="0">
                <a:latin typeface="Book Antiqua" panose="02040602050305030304" pitchFamily="18" charset="0"/>
              </a:rPr>
              <a:t>World mourns – God’s people </a:t>
            </a:r>
            <a:r>
              <a:rPr lang="en-US" b="1" dirty="0">
                <a:latin typeface="Book Antiqua" panose="02040602050305030304" pitchFamily="18" charset="0"/>
              </a:rPr>
              <a:t>rejoice</a:t>
            </a:r>
            <a:r>
              <a:rPr lang="en-US" dirty="0">
                <a:latin typeface="Book Antiqua" pitchFamily="18" charset="0"/>
              </a:rPr>
              <a:t>!</a:t>
            </a:r>
          </a:p>
        </p:txBody>
      </p:sp>
      <p:sp>
        <p:nvSpPr>
          <p:cNvPr id="4" name="Rectangle 3">
            <a:extLst>
              <a:ext uri="{FF2B5EF4-FFF2-40B4-BE49-F238E27FC236}">
                <a16:creationId xmlns:a16="http://schemas.microsoft.com/office/drawing/2014/main" id="{9DF307C9-78DF-49A6-8F4D-BAA7E3D32184}"/>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defRPr/>
            </a:pPr>
            <a:r>
              <a:rPr lang="en-US" sz="2000" b="1" kern="0" dirty="0">
                <a:latin typeface="Arial" panose="020B0604020202020204" pitchFamily="34" charset="0"/>
                <a:cs typeface="Arial" panose="020B0604020202020204" pitchFamily="34" charset="0"/>
              </a:rPr>
              <a:t>Revelation 19</a:t>
            </a:r>
          </a:p>
        </p:txBody>
      </p:sp>
    </p:spTree>
    <p:extLst>
      <p:ext uri="{BB962C8B-B14F-4D97-AF65-F5344CB8AC3E}">
        <p14:creationId xmlns:p14="http://schemas.microsoft.com/office/powerpoint/2010/main" val="2184753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heel(1)">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p:cTn id="1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3">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p:cTn id="26"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7"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8"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9"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9125"/>
            <a:ext cx="8229600" cy="769441"/>
          </a:xfrm>
          <a:solidFill>
            <a:srgbClr val="FFFFCC"/>
          </a:solidFill>
          <a:ln>
            <a:noFill/>
          </a:ln>
        </p:spPr>
        <p:txBody>
          <a:bodyPr>
            <a:spAutoFit/>
          </a:bodyPr>
          <a:lstStyle/>
          <a:p>
            <a:r>
              <a:rPr lang="en-US" b="1" cap="small" dirty="0">
                <a:latin typeface="Elephant" pitchFamily="18" charset="0"/>
              </a:rPr>
              <a:t>Rejoicing of the Saints</a:t>
            </a:r>
          </a:p>
        </p:txBody>
      </p:sp>
      <p:sp>
        <p:nvSpPr>
          <p:cNvPr id="3" name="Content Placeholder 2"/>
          <p:cNvSpPr>
            <a:spLocks noGrp="1"/>
          </p:cNvSpPr>
          <p:nvPr>
            <p:ph idx="1"/>
          </p:nvPr>
        </p:nvSpPr>
        <p:spPr>
          <a:xfrm>
            <a:off x="235672" y="1402235"/>
            <a:ext cx="8672660" cy="5293757"/>
          </a:xfrm>
          <a:solidFill>
            <a:schemeClr val="bg1"/>
          </a:solidFill>
          <a:ln>
            <a:noFill/>
          </a:ln>
        </p:spPr>
        <p:txBody>
          <a:bodyPr wrap="square">
            <a:spAutoFit/>
          </a:bodyPr>
          <a:lstStyle/>
          <a:p>
            <a:r>
              <a:rPr lang="en-US" dirty="0">
                <a:latin typeface="Book Antiqua" pitchFamily="18" charset="0"/>
              </a:rPr>
              <a:t>“Nowhere else is this word found in the New Testament; however, commencing with Psalm 104, many of the psalms begin and/or end with ‘praise ye the Lord.’ This scene of exultation should not have been separated from the last chapter, for it reveals a sharp contrast with the kings, merchants, and shipmen who mourn over the downfall of the harlot. John hears praise of God coming from heaven four times (19:1, 3, 4, 6).”</a:t>
            </a:r>
            <a:br>
              <a:rPr lang="en-US" dirty="0">
                <a:latin typeface="Book Antiqua" pitchFamily="18" charset="0"/>
              </a:rPr>
            </a:br>
            <a:r>
              <a:rPr lang="en-US" sz="1800" dirty="0">
                <a:latin typeface="Book Antiqua" pitchFamily="18" charset="0"/>
              </a:rPr>
              <a:t>(Robert Harkrider, </a:t>
            </a:r>
            <a:r>
              <a:rPr lang="en-US" sz="1800" i="1" dirty="0">
                <a:latin typeface="Book Antiqua" pitchFamily="18" charset="0"/>
              </a:rPr>
              <a:t>Revelation,</a:t>
            </a:r>
            <a:r>
              <a:rPr lang="en-US" sz="1800" dirty="0">
                <a:latin typeface="Book Antiqua" pitchFamily="18" charset="0"/>
              </a:rPr>
              <a:t> Truth Commentaries, page 277)</a:t>
            </a:r>
          </a:p>
        </p:txBody>
      </p:sp>
      <p:sp>
        <p:nvSpPr>
          <p:cNvPr id="4" name="Rectangle 3">
            <a:extLst>
              <a:ext uri="{FF2B5EF4-FFF2-40B4-BE49-F238E27FC236}">
                <a16:creationId xmlns:a16="http://schemas.microsoft.com/office/drawing/2014/main" id="{CC0E1114-1E77-4DE1-94F8-030589ECA345}"/>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defRPr/>
            </a:pPr>
            <a:r>
              <a:rPr lang="en-US" sz="2000" b="1" kern="0" dirty="0">
                <a:latin typeface="Arial" panose="020B0604020202020204" pitchFamily="34" charset="0"/>
                <a:cs typeface="Arial" panose="020B0604020202020204" pitchFamily="34" charset="0"/>
              </a:rPr>
              <a:t>Revelation 19</a:t>
            </a:r>
          </a:p>
        </p:txBody>
      </p:sp>
    </p:spTree>
    <p:extLst>
      <p:ext uri="{BB962C8B-B14F-4D97-AF65-F5344CB8AC3E}">
        <p14:creationId xmlns:p14="http://schemas.microsoft.com/office/powerpoint/2010/main" val="1908851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1417"/>
            <a:ext cx="8229600" cy="769441"/>
          </a:xfrm>
        </p:spPr>
        <p:txBody>
          <a:bodyPr>
            <a:spAutoFit/>
          </a:bodyPr>
          <a:lstStyle/>
          <a:p>
            <a:r>
              <a:rPr lang="en-US" b="1" cap="small" dirty="0">
                <a:latin typeface="OldCentury" pitchFamily="2" charset="0"/>
              </a:rPr>
              <a:t>Revelation 18:20</a:t>
            </a:r>
          </a:p>
        </p:txBody>
      </p:sp>
      <p:pic>
        <p:nvPicPr>
          <p:cNvPr id="4" name="Content Placeholder 3"/>
          <p:cNvPicPr>
            <a:picLocks noChangeAspect="1" noChangeArrowheads="1"/>
          </p:cNvPicPr>
          <p:nvPr/>
        </p:nvPicPr>
        <p:blipFill>
          <a:blip r:embed="rId2"/>
          <a:srcRect/>
          <a:stretch>
            <a:fillRect/>
          </a:stretch>
        </p:blipFill>
        <p:spPr bwMode="auto">
          <a:xfrm>
            <a:off x="457200" y="1292036"/>
            <a:ext cx="7620000" cy="5413564"/>
          </a:xfrm>
          <a:prstGeom prst="rect">
            <a:avLst/>
          </a:prstGeom>
          <a:noFill/>
          <a:ln w="9525">
            <a:noFill/>
            <a:miter lim="800000"/>
            <a:headEnd/>
            <a:tailEnd/>
          </a:ln>
        </p:spPr>
      </p:pic>
      <p:sp>
        <p:nvSpPr>
          <p:cNvPr id="5" name="TextBox 4"/>
          <p:cNvSpPr txBox="1"/>
          <p:nvPr/>
        </p:nvSpPr>
        <p:spPr>
          <a:xfrm>
            <a:off x="1324465" y="2049547"/>
            <a:ext cx="5791200" cy="2923877"/>
          </a:xfrm>
          <a:prstGeom prst="rect">
            <a:avLst/>
          </a:prstGeom>
          <a:noFill/>
        </p:spPr>
        <p:txBody>
          <a:bodyPr wrap="square" rtlCol="0">
            <a:spAutoFit/>
          </a:bodyPr>
          <a:lstStyle/>
          <a:p>
            <a:pPr algn="ctr"/>
            <a:r>
              <a:rPr lang="en-US" sz="3200" i="1" dirty="0">
                <a:latin typeface="Book Antiqua" pitchFamily="18" charset="0"/>
              </a:rPr>
              <a:t>“</a:t>
            </a:r>
            <a:r>
              <a:rPr lang="en-US" sz="4000" b="1" i="1" dirty="0">
                <a:latin typeface="Book Antiqua" pitchFamily="18" charset="0"/>
              </a:rPr>
              <a:t>Rejoice</a:t>
            </a:r>
            <a:r>
              <a:rPr lang="en-US" sz="3200" b="1" i="1" dirty="0">
                <a:latin typeface="Book Antiqua" pitchFamily="18" charset="0"/>
              </a:rPr>
              <a:t> over her, thou heaven, and ye </a:t>
            </a:r>
            <a:r>
              <a:rPr lang="en-US" sz="3200" b="1" i="1" u="sng" dirty="0">
                <a:latin typeface="Book Antiqua" pitchFamily="18" charset="0"/>
              </a:rPr>
              <a:t>saints</a:t>
            </a:r>
            <a:r>
              <a:rPr lang="en-US" sz="3200" b="1" i="1" dirty="0">
                <a:latin typeface="Book Antiqua" pitchFamily="18" charset="0"/>
              </a:rPr>
              <a:t>, and ye </a:t>
            </a:r>
            <a:r>
              <a:rPr lang="en-US" sz="3200" b="1" i="1" u="sng" dirty="0">
                <a:latin typeface="Book Antiqua" pitchFamily="18" charset="0"/>
              </a:rPr>
              <a:t>apostles</a:t>
            </a:r>
            <a:r>
              <a:rPr lang="en-US" sz="3200" b="1" i="1" dirty="0">
                <a:latin typeface="Book Antiqua" pitchFamily="18" charset="0"/>
              </a:rPr>
              <a:t>, and ye </a:t>
            </a:r>
            <a:r>
              <a:rPr lang="en-US" sz="3200" b="1" i="1" u="sng" dirty="0">
                <a:latin typeface="Book Antiqua" pitchFamily="18" charset="0"/>
              </a:rPr>
              <a:t>prophets</a:t>
            </a:r>
            <a:r>
              <a:rPr lang="en-US" sz="3200" b="1" i="1" dirty="0">
                <a:latin typeface="Book Antiqua" pitchFamily="18" charset="0"/>
              </a:rPr>
              <a:t>; </a:t>
            </a:r>
            <a:br>
              <a:rPr lang="en-US" sz="3200" b="1" i="1" dirty="0">
                <a:latin typeface="Book Antiqua" pitchFamily="18" charset="0"/>
              </a:rPr>
            </a:br>
            <a:r>
              <a:rPr lang="en-US" sz="4000" b="1" i="1" dirty="0">
                <a:latin typeface="Book Antiqua" pitchFamily="18" charset="0"/>
              </a:rPr>
              <a:t>for God hath judged your judgment on her</a:t>
            </a:r>
            <a:r>
              <a:rPr lang="en-US" sz="3200" i="1" dirty="0">
                <a:latin typeface="Book Antiqua" pitchFamily="18" charset="0"/>
              </a:rPr>
              <a:t>.”</a:t>
            </a:r>
          </a:p>
        </p:txBody>
      </p:sp>
      <p:sp>
        <p:nvSpPr>
          <p:cNvPr id="6" name="Rectangle 5">
            <a:extLst>
              <a:ext uri="{FF2B5EF4-FFF2-40B4-BE49-F238E27FC236}">
                <a16:creationId xmlns:a16="http://schemas.microsoft.com/office/drawing/2014/main" id="{57C1CAD4-C0E2-4A60-8275-2661806649BC}"/>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defRPr/>
            </a:pPr>
            <a:r>
              <a:rPr lang="en-US" sz="2000" b="1" kern="0" dirty="0">
                <a:latin typeface="Arial" panose="020B0604020202020204" pitchFamily="34" charset="0"/>
                <a:cs typeface="Arial" panose="020B0604020202020204" pitchFamily="34" charset="0"/>
              </a:rPr>
              <a:t>Revelation 18</a:t>
            </a:r>
          </a:p>
        </p:txBody>
      </p:sp>
      <p:sp>
        <p:nvSpPr>
          <p:cNvPr id="7" name="Speech Bubble: Rectangle with Corners Rounded 6">
            <a:extLst>
              <a:ext uri="{FF2B5EF4-FFF2-40B4-BE49-F238E27FC236}">
                <a16:creationId xmlns:a16="http://schemas.microsoft.com/office/drawing/2014/main" id="{A6B6D3F5-D793-42DD-A92C-C4F2E018C976}"/>
              </a:ext>
            </a:extLst>
          </p:cNvPr>
          <p:cNvSpPr/>
          <p:nvPr/>
        </p:nvSpPr>
        <p:spPr>
          <a:xfrm>
            <a:off x="86606" y="1855392"/>
            <a:ext cx="1525375" cy="715089"/>
          </a:xfrm>
          <a:prstGeom prst="wedgeRoundRectCallout">
            <a:avLst>
              <a:gd name="adj1" fmla="val 80201"/>
              <a:gd name="adj2" fmla="val -1250"/>
              <a:gd name="adj3" fmla="val 16667"/>
            </a:avLst>
          </a:prstGeom>
          <a:solidFill>
            <a:schemeClr val="accent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dirty="0">
                <a:solidFill>
                  <a:prstClr val="white"/>
                </a:solidFill>
                <a:latin typeface="Calibri"/>
              </a:rPr>
              <a:t>cf. Revelation 6:9-11</a:t>
            </a:r>
          </a:p>
        </p:txBody>
      </p:sp>
    </p:spTree>
    <p:extLst>
      <p:ext uri="{BB962C8B-B14F-4D97-AF65-F5344CB8AC3E}">
        <p14:creationId xmlns:p14="http://schemas.microsoft.com/office/powerpoint/2010/main" val="2459579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5687"/>
            <a:ext cx="8229600" cy="769441"/>
          </a:xfrm>
          <a:solidFill>
            <a:srgbClr val="FFFFCC"/>
          </a:solidFill>
          <a:ln>
            <a:noFill/>
          </a:ln>
        </p:spPr>
        <p:txBody>
          <a:bodyPr>
            <a:spAutoFit/>
          </a:bodyPr>
          <a:lstStyle/>
          <a:p>
            <a:r>
              <a:rPr lang="en-US" b="1" cap="small" dirty="0">
                <a:latin typeface="Elephant" pitchFamily="18" charset="0"/>
              </a:rPr>
              <a:t>Rejoicing of the Saints</a:t>
            </a:r>
          </a:p>
        </p:txBody>
      </p:sp>
      <p:sp>
        <p:nvSpPr>
          <p:cNvPr id="3" name="Content Placeholder 2"/>
          <p:cNvSpPr>
            <a:spLocks noGrp="1"/>
          </p:cNvSpPr>
          <p:nvPr>
            <p:ph idx="1"/>
          </p:nvPr>
        </p:nvSpPr>
        <p:spPr>
          <a:xfrm>
            <a:off x="457200" y="1600200"/>
            <a:ext cx="8229600" cy="4524315"/>
          </a:xfrm>
          <a:solidFill>
            <a:schemeClr val="bg1"/>
          </a:solidFill>
          <a:ln>
            <a:noFill/>
          </a:ln>
        </p:spPr>
        <p:txBody>
          <a:bodyPr>
            <a:spAutoFit/>
          </a:bodyPr>
          <a:lstStyle/>
          <a:p>
            <a:r>
              <a:rPr lang="en-US" dirty="0">
                <a:latin typeface="Book Antiqua" panose="02040602050305030304" pitchFamily="18" charset="0"/>
              </a:rPr>
              <a:t>God’s judgments are </a:t>
            </a:r>
            <a:r>
              <a:rPr lang="en-US" b="1" dirty="0">
                <a:latin typeface="Book Antiqua" panose="02040602050305030304" pitchFamily="18" charset="0"/>
              </a:rPr>
              <a:t>true and righteous</a:t>
            </a:r>
          </a:p>
          <a:p>
            <a:r>
              <a:rPr lang="en-US" dirty="0">
                <a:latin typeface="Book Antiqua" pitchFamily="18" charset="0"/>
              </a:rPr>
              <a:t>He judged the </a:t>
            </a:r>
            <a:r>
              <a:rPr lang="en-US" b="1" dirty="0">
                <a:latin typeface="Book Antiqua" panose="02040602050305030304" pitchFamily="18" charset="0"/>
              </a:rPr>
              <a:t>great harlot</a:t>
            </a:r>
            <a:r>
              <a:rPr lang="en-US" dirty="0">
                <a:latin typeface="Book Antiqua" pitchFamily="18" charset="0"/>
              </a:rPr>
              <a:t> that had corrupted the earth with her fornication</a:t>
            </a:r>
          </a:p>
          <a:p>
            <a:r>
              <a:rPr lang="en-US" dirty="0">
                <a:latin typeface="Book Antiqua" pitchFamily="18" charset="0"/>
              </a:rPr>
              <a:t>He has </a:t>
            </a:r>
            <a:r>
              <a:rPr lang="en-US" b="1" dirty="0">
                <a:latin typeface="Book Antiqua" panose="02040602050305030304" pitchFamily="18" charset="0"/>
              </a:rPr>
              <a:t>avenged the blood </a:t>
            </a:r>
            <a:r>
              <a:rPr lang="en-US" dirty="0">
                <a:latin typeface="Book Antiqua" pitchFamily="18" charset="0"/>
              </a:rPr>
              <a:t>of His servants</a:t>
            </a:r>
          </a:p>
          <a:p>
            <a:r>
              <a:rPr lang="en-US" b="1" dirty="0">
                <a:latin typeface="Book Antiqua" panose="02040602050305030304" pitchFamily="18" charset="0"/>
              </a:rPr>
              <a:t>Vindication</a:t>
            </a:r>
            <a:r>
              <a:rPr lang="en-US" dirty="0">
                <a:latin typeface="Book Antiqua" pitchFamily="18" charset="0"/>
              </a:rPr>
              <a:t> has now been achieved!</a:t>
            </a:r>
          </a:p>
          <a:p>
            <a:r>
              <a:rPr lang="en-US" b="1" dirty="0">
                <a:latin typeface="Book Antiqua" panose="02040602050305030304" pitchFamily="18" charset="0"/>
              </a:rPr>
              <a:t>Triumph</a:t>
            </a:r>
            <a:r>
              <a:rPr lang="en-US" dirty="0">
                <a:latin typeface="Book Antiqua" pitchFamily="18" charset="0"/>
              </a:rPr>
              <a:t> of righteousness over evil</a:t>
            </a:r>
          </a:p>
          <a:p>
            <a:r>
              <a:rPr lang="en-US" dirty="0">
                <a:latin typeface="Book Antiqua" pitchFamily="18" charset="0"/>
              </a:rPr>
              <a:t>Calm certainty knowing God can </a:t>
            </a:r>
            <a:r>
              <a:rPr lang="en-US" b="1" dirty="0">
                <a:latin typeface="Book Antiqua" panose="02040602050305030304" pitchFamily="18" charset="0"/>
              </a:rPr>
              <a:t>conquer</a:t>
            </a:r>
            <a:r>
              <a:rPr lang="en-US" dirty="0">
                <a:latin typeface="Book Antiqua" pitchFamily="18" charset="0"/>
              </a:rPr>
              <a:t> and </a:t>
            </a:r>
            <a:r>
              <a:rPr lang="en-US" b="1" dirty="0">
                <a:latin typeface="Book Antiqua" panose="02040602050305030304" pitchFamily="18" charset="0"/>
              </a:rPr>
              <a:t>judge</a:t>
            </a:r>
            <a:r>
              <a:rPr lang="en-US" dirty="0">
                <a:latin typeface="Book Antiqua" pitchFamily="18" charset="0"/>
              </a:rPr>
              <a:t> His enemies</a:t>
            </a:r>
          </a:p>
        </p:txBody>
      </p:sp>
      <p:sp>
        <p:nvSpPr>
          <p:cNvPr id="4" name="Rectangle 3">
            <a:extLst>
              <a:ext uri="{FF2B5EF4-FFF2-40B4-BE49-F238E27FC236}">
                <a16:creationId xmlns:a16="http://schemas.microsoft.com/office/drawing/2014/main" id="{C676D2E9-B7E6-4C69-93BB-FBAD3FC7D406}"/>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defRPr/>
            </a:pPr>
            <a:r>
              <a:rPr lang="en-US" sz="2000" b="1" kern="0" dirty="0">
                <a:latin typeface="Arial" panose="020B0604020202020204" pitchFamily="34" charset="0"/>
                <a:cs typeface="Arial" panose="020B0604020202020204" pitchFamily="34" charset="0"/>
              </a:rPr>
              <a:t>Revelation 19</a:t>
            </a:r>
          </a:p>
        </p:txBody>
      </p:sp>
    </p:spTree>
    <p:extLst>
      <p:ext uri="{BB962C8B-B14F-4D97-AF65-F5344CB8AC3E}">
        <p14:creationId xmlns:p14="http://schemas.microsoft.com/office/powerpoint/2010/main" val="25125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heel(1)">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heel(1)">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p:cTn id="1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9" dur="500"/>
                                        <p:tgtEl>
                                          <p:spTgt spid="3">
                                            <p:txEl>
                                              <p:pRg st="3" end="3"/>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p:cTn id="2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p:cTn id="29"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0"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1"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32"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785" y="460857"/>
            <a:ext cx="4146122" cy="1015663"/>
          </a:xfrm>
          <a:solidFill>
            <a:srgbClr val="FFFFCC"/>
          </a:solidFill>
          <a:ln>
            <a:noFill/>
          </a:ln>
        </p:spPr>
        <p:txBody>
          <a:bodyPr wrap="square">
            <a:spAutoFit/>
          </a:bodyPr>
          <a:lstStyle/>
          <a:p>
            <a:r>
              <a:rPr lang="en-US" sz="3000" b="1" cap="small" dirty="0">
                <a:latin typeface="Elephant" pitchFamily="18" charset="0"/>
              </a:rPr>
              <a:t>Rejoicing of the Saints</a:t>
            </a:r>
          </a:p>
        </p:txBody>
      </p:sp>
      <p:sp>
        <p:nvSpPr>
          <p:cNvPr id="3" name="Content Placeholder 2"/>
          <p:cNvSpPr>
            <a:spLocks noGrp="1"/>
          </p:cNvSpPr>
          <p:nvPr>
            <p:ph idx="1"/>
          </p:nvPr>
        </p:nvSpPr>
        <p:spPr>
          <a:xfrm>
            <a:off x="414785" y="1562492"/>
            <a:ext cx="4163995" cy="5262979"/>
          </a:xfrm>
          <a:solidFill>
            <a:schemeClr val="bg1"/>
          </a:solidFill>
          <a:ln>
            <a:noFill/>
          </a:ln>
        </p:spPr>
        <p:txBody>
          <a:bodyPr wrap="square">
            <a:spAutoFit/>
          </a:bodyPr>
          <a:lstStyle/>
          <a:p>
            <a:pPr>
              <a:spcBef>
                <a:spcPts val="0"/>
              </a:spcBef>
            </a:pPr>
            <a:r>
              <a:rPr lang="en-US" sz="2400" dirty="0">
                <a:latin typeface="Book Antiqua" panose="02040602050305030304" pitchFamily="18" charset="0"/>
              </a:rPr>
              <a:t>God’s judgments are </a:t>
            </a:r>
            <a:r>
              <a:rPr lang="en-US" sz="2400" b="1" dirty="0">
                <a:latin typeface="Book Antiqua" panose="02040602050305030304" pitchFamily="18" charset="0"/>
              </a:rPr>
              <a:t>true and righteous</a:t>
            </a:r>
          </a:p>
          <a:p>
            <a:pPr>
              <a:spcBef>
                <a:spcPts val="0"/>
              </a:spcBef>
            </a:pPr>
            <a:r>
              <a:rPr lang="en-US" sz="2400" dirty="0">
                <a:latin typeface="Book Antiqua" pitchFamily="18" charset="0"/>
              </a:rPr>
              <a:t>He judged the </a:t>
            </a:r>
            <a:r>
              <a:rPr lang="en-US" sz="2400" b="1" dirty="0">
                <a:latin typeface="Book Antiqua" panose="02040602050305030304" pitchFamily="18" charset="0"/>
              </a:rPr>
              <a:t>great harlot</a:t>
            </a:r>
            <a:r>
              <a:rPr lang="en-US" sz="2400" dirty="0">
                <a:latin typeface="Book Antiqua" pitchFamily="18" charset="0"/>
              </a:rPr>
              <a:t> that had corrupted the earth with her fornication</a:t>
            </a:r>
          </a:p>
          <a:p>
            <a:pPr>
              <a:spcBef>
                <a:spcPts val="0"/>
              </a:spcBef>
            </a:pPr>
            <a:r>
              <a:rPr lang="en-US" sz="2400" dirty="0">
                <a:latin typeface="Book Antiqua" pitchFamily="18" charset="0"/>
              </a:rPr>
              <a:t>He has </a:t>
            </a:r>
            <a:r>
              <a:rPr lang="en-US" sz="2400" b="1" dirty="0">
                <a:latin typeface="Book Antiqua" panose="02040602050305030304" pitchFamily="18" charset="0"/>
              </a:rPr>
              <a:t>avenged the blood </a:t>
            </a:r>
            <a:r>
              <a:rPr lang="en-US" sz="2400" dirty="0">
                <a:latin typeface="Book Antiqua" pitchFamily="18" charset="0"/>
              </a:rPr>
              <a:t>of His servants</a:t>
            </a:r>
          </a:p>
          <a:p>
            <a:pPr>
              <a:spcBef>
                <a:spcPts val="0"/>
              </a:spcBef>
            </a:pPr>
            <a:r>
              <a:rPr lang="en-US" sz="2400" b="1" dirty="0">
                <a:latin typeface="Book Antiqua" panose="02040602050305030304" pitchFamily="18" charset="0"/>
              </a:rPr>
              <a:t>Vindication</a:t>
            </a:r>
            <a:r>
              <a:rPr lang="en-US" sz="2400" dirty="0">
                <a:latin typeface="Book Antiqua" pitchFamily="18" charset="0"/>
              </a:rPr>
              <a:t> has now been achieved!</a:t>
            </a:r>
          </a:p>
          <a:p>
            <a:pPr>
              <a:spcBef>
                <a:spcPts val="0"/>
              </a:spcBef>
            </a:pPr>
            <a:r>
              <a:rPr lang="en-US" sz="2400" b="1" dirty="0">
                <a:latin typeface="Book Antiqua" panose="02040602050305030304" pitchFamily="18" charset="0"/>
              </a:rPr>
              <a:t>Triumph</a:t>
            </a:r>
            <a:r>
              <a:rPr lang="en-US" sz="2400" dirty="0">
                <a:latin typeface="Book Antiqua" pitchFamily="18" charset="0"/>
              </a:rPr>
              <a:t> of righteousness over evil</a:t>
            </a:r>
          </a:p>
          <a:p>
            <a:pPr>
              <a:spcBef>
                <a:spcPts val="0"/>
              </a:spcBef>
            </a:pPr>
            <a:r>
              <a:rPr lang="en-US" sz="2400" dirty="0">
                <a:latin typeface="Book Antiqua" pitchFamily="18" charset="0"/>
              </a:rPr>
              <a:t>Their future in the spiritual realm is </a:t>
            </a:r>
            <a:r>
              <a:rPr lang="en-US" sz="2400" b="1" dirty="0">
                <a:latin typeface="Book Antiqua" pitchFamily="18" charset="0"/>
              </a:rPr>
              <a:t>eternal life</a:t>
            </a:r>
          </a:p>
        </p:txBody>
      </p:sp>
      <p:sp>
        <p:nvSpPr>
          <p:cNvPr id="4" name="Content Placeholder 2">
            <a:extLst>
              <a:ext uri="{FF2B5EF4-FFF2-40B4-BE49-F238E27FC236}">
                <a16:creationId xmlns:a16="http://schemas.microsoft.com/office/drawing/2014/main" id="{AC6EB3C8-2E00-4526-BC54-232752313DC5}"/>
              </a:ext>
            </a:extLst>
          </p:cNvPr>
          <p:cNvSpPr txBox="1">
            <a:spLocks/>
          </p:cNvSpPr>
          <p:nvPr/>
        </p:nvSpPr>
        <p:spPr>
          <a:xfrm>
            <a:off x="4884757" y="2486122"/>
            <a:ext cx="3857625" cy="1938992"/>
          </a:xfrm>
          <a:prstGeom prst="rect">
            <a:avLst/>
          </a:prstGeom>
          <a:solidFill>
            <a:schemeClr val="bg1"/>
          </a:solidFill>
          <a:ln>
            <a:noFill/>
          </a:ln>
        </p:spPr>
        <p:txBody>
          <a:bodyPr vert="horz"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Book Antiqua" pitchFamily="18" charset="0"/>
                <a:ea typeface="+mn-ea"/>
                <a:cs typeface="+mn-cs"/>
              </a:rPr>
              <a:t>Their smoke rising up for ever and ever, eternal punishment (14:9-11; 20:10;</a:t>
            </a:r>
            <a:br>
              <a:rPr kumimoji="0" lang="en-US" sz="2400" b="0" i="0" u="none" strike="noStrike" kern="1200" cap="none" spc="0" normalizeH="0" baseline="0" noProof="0" dirty="0">
                <a:ln>
                  <a:noFill/>
                </a:ln>
                <a:solidFill>
                  <a:prstClr val="black"/>
                </a:solidFill>
                <a:effectLst/>
                <a:uLnTx/>
                <a:uFillTx/>
                <a:latin typeface="Book Antiqua" pitchFamily="18" charset="0"/>
                <a:ea typeface="+mn-ea"/>
                <a:cs typeface="+mn-cs"/>
              </a:rPr>
            </a:br>
            <a:r>
              <a:rPr kumimoji="0" lang="en-US" sz="2400" b="0" i="0" u="none" strike="noStrike" kern="1200" cap="none" spc="0" normalizeH="0" baseline="0" noProof="0" dirty="0">
                <a:ln>
                  <a:noFill/>
                </a:ln>
                <a:solidFill>
                  <a:prstClr val="black"/>
                </a:solidFill>
                <a:effectLst/>
                <a:uLnTx/>
                <a:uFillTx/>
                <a:latin typeface="Book Antiqua" pitchFamily="18" charset="0"/>
                <a:ea typeface="+mn-ea"/>
                <a:cs typeface="+mn-cs"/>
              </a:rPr>
              <a:t>Matthew 25:46).</a:t>
            </a:r>
          </a:p>
        </p:txBody>
      </p:sp>
      <p:sp>
        <p:nvSpPr>
          <p:cNvPr id="5" name="Title 1">
            <a:extLst>
              <a:ext uri="{FF2B5EF4-FFF2-40B4-BE49-F238E27FC236}">
                <a16:creationId xmlns:a16="http://schemas.microsoft.com/office/drawing/2014/main" id="{2C189E9B-ACE1-4E82-8DDC-87F7A6BB2837}"/>
              </a:ext>
            </a:extLst>
          </p:cNvPr>
          <p:cNvSpPr txBox="1">
            <a:spLocks/>
          </p:cNvSpPr>
          <p:nvPr/>
        </p:nvSpPr>
        <p:spPr>
          <a:xfrm>
            <a:off x="4884758" y="460857"/>
            <a:ext cx="3857624" cy="1938992"/>
          </a:xfrm>
          <a:prstGeom prst="rect">
            <a:avLst/>
          </a:prstGeom>
          <a:solidFill>
            <a:srgbClr val="FFFFCC"/>
          </a:solidFill>
          <a:ln>
            <a:noFill/>
          </a:ln>
        </p:spPr>
        <p:txBody>
          <a:bodyPr vert="horz"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000" b="1" i="0" u="none" strike="noStrike" kern="1200" cap="small" spc="0" normalizeH="0" baseline="0" noProof="0" dirty="0">
                <a:ln>
                  <a:noFill/>
                </a:ln>
                <a:solidFill>
                  <a:prstClr val="black"/>
                </a:solidFill>
                <a:effectLst/>
                <a:uLnTx/>
                <a:uFillTx/>
                <a:latin typeface="Elephant" pitchFamily="18" charset="0"/>
                <a:ea typeface="+mj-ea"/>
                <a:cs typeface="+mj-cs"/>
              </a:rPr>
              <a:t>Condemnation of the Beast and Worshippers</a:t>
            </a:r>
          </a:p>
        </p:txBody>
      </p:sp>
      <p:sp>
        <p:nvSpPr>
          <p:cNvPr id="6" name="Rectangle 5">
            <a:extLst>
              <a:ext uri="{FF2B5EF4-FFF2-40B4-BE49-F238E27FC236}">
                <a16:creationId xmlns:a16="http://schemas.microsoft.com/office/drawing/2014/main" id="{90FD7888-A620-4425-864E-CA57D7BB2ACE}"/>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defRPr/>
            </a:pPr>
            <a:r>
              <a:rPr lang="en-US" sz="2000" b="1" kern="0" dirty="0">
                <a:latin typeface="Arial" panose="020B0604020202020204" pitchFamily="34" charset="0"/>
                <a:cs typeface="Arial" panose="020B0604020202020204" pitchFamily="34" charset="0"/>
              </a:rPr>
              <a:t>Revelation 19</a:t>
            </a:r>
          </a:p>
        </p:txBody>
      </p:sp>
    </p:spTree>
    <p:extLst>
      <p:ext uri="{BB962C8B-B14F-4D97-AF65-F5344CB8AC3E}">
        <p14:creationId xmlns:p14="http://schemas.microsoft.com/office/powerpoint/2010/main" val="336575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heel(1)">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heel(1)">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p:cTn id="1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9" dur="500"/>
                                        <p:tgtEl>
                                          <p:spTgt spid="3">
                                            <p:txEl>
                                              <p:pRg st="3" end="3"/>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p:cTn id="2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p:cTn id="29"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0"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1"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32"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5879"/>
            <a:ext cx="8229600" cy="769441"/>
          </a:xfrm>
          <a:solidFill>
            <a:schemeClr val="tx1"/>
          </a:solidFill>
          <a:ln>
            <a:noFill/>
          </a:ln>
        </p:spPr>
        <p:txBody>
          <a:bodyPr>
            <a:spAutoFit/>
          </a:bodyPr>
          <a:lstStyle/>
          <a:p>
            <a:r>
              <a:rPr lang="en-US" b="1" dirty="0">
                <a:solidFill>
                  <a:schemeClr val="bg1"/>
                </a:solidFill>
                <a:latin typeface="Elephant" pitchFamily="18" charset="0"/>
              </a:rPr>
              <a:t>Rejoicing of the Saints!</a:t>
            </a:r>
          </a:p>
        </p:txBody>
      </p:sp>
      <p:sp>
        <p:nvSpPr>
          <p:cNvPr id="3" name="Content Placeholder 2"/>
          <p:cNvSpPr>
            <a:spLocks noGrp="1"/>
          </p:cNvSpPr>
          <p:nvPr>
            <p:ph idx="1"/>
          </p:nvPr>
        </p:nvSpPr>
        <p:spPr>
          <a:xfrm>
            <a:off x="457200" y="1600200"/>
            <a:ext cx="8229600" cy="4942892"/>
          </a:xfrm>
          <a:solidFill>
            <a:schemeClr val="bg1"/>
          </a:solidFill>
          <a:ln>
            <a:noFill/>
          </a:ln>
        </p:spPr>
        <p:txBody>
          <a:bodyPr>
            <a:spAutoFit/>
          </a:bodyPr>
          <a:lstStyle/>
          <a:p>
            <a:r>
              <a:rPr lang="en-US" dirty="0">
                <a:latin typeface="Book Antiqua" panose="02040602050305030304" pitchFamily="18" charset="0"/>
              </a:rPr>
              <a:t>The </a:t>
            </a:r>
            <a:r>
              <a:rPr lang="en-US" b="1" dirty="0">
                <a:latin typeface="Book Antiqua" panose="02040602050305030304" pitchFamily="18" charset="0"/>
              </a:rPr>
              <a:t>righteous</a:t>
            </a:r>
            <a:r>
              <a:rPr lang="en-US" dirty="0">
                <a:latin typeface="Book Antiqua" panose="02040602050305030304" pitchFamily="18" charset="0"/>
              </a:rPr>
              <a:t> can now rejoice!</a:t>
            </a:r>
          </a:p>
          <a:p>
            <a:r>
              <a:rPr lang="en-US" b="1" dirty="0">
                <a:latin typeface="Book Antiqua" panose="02040602050305030304" pitchFamily="18" charset="0"/>
              </a:rPr>
              <a:t>Vindication</a:t>
            </a:r>
            <a:r>
              <a:rPr lang="en-US" dirty="0">
                <a:latin typeface="Book Antiqua" panose="02040602050305030304" pitchFamily="18" charset="0"/>
              </a:rPr>
              <a:t> has now been achieved!</a:t>
            </a:r>
          </a:p>
          <a:p>
            <a:pPr lvl="1"/>
            <a:r>
              <a:rPr lang="en-US" b="1" dirty="0">
                <a:latin typeface="Book Antiqua" panose="02040602050305030304" pitchFamily="18" charset="0"/>
              </a:rPr>
              <a:t>Revelation 6:9-11; 11:17-18</a:t>
            </a:r>
          </a:p>
          <a:p>
            <a:r>
              <a:rPr lang="en-US" dirty="0">
                <a:latin typeface="Book Antiqua" panose="02040602050305030304" pitchFamily="18" charset="0"/>
              </a:rPr>
              <a:t>Worldly weep but God’s servants rejoice!</a:t>
            </a:r>
          </a:p>
          <a:p>
            <a:r>
              <a:rPr lang="en-US" dirty="0">
                <a:latin typeface="Book Antiqua" panose="02040602050305030304" pitchFamily="18" charset="0"/>
              </a:rPr>
              <a:t>Sinful persecutors have received a </a:t>
            </a:r>
            <a:r>
              <a:rPr lang="en-US" b="1" dirty="0">
                <a:latin typeface="Book Antiqua" panose="02040602050305030304" pitchFamily="18" charset="0"/>
              </a:rPr>
              <a:t>righteous judgment</a:t>
            </a:r>
          </a:p>
          <a:p>
            <a:r>
              <a:rPr lang="en-US" dirty="0">
                <a:latin typeface="Book Antiqua" panose="02040602050305030304" pitchFamily="18" charset="0"/>
              </a:rPr>
              <a:t>Not a </a:t>
            </a:r>
            <a:r>
              <a:rPr lang="en-US" b="1" dirty="0">
                <a:latin typeface="Book Antiqua" panose="02040602050305030304" pitchFamily="18" charset="0"/>
              </a:rPr>
              <a:t>happiness</a:t>
            </a:r>
            <a:r>
              <a:rPr lang="en-US" dirty="0">
                <a:latin typeface="Book Antiqua" panose="02040602050305030304" pitchFamily="18" charset="0"/>
              </a:rPr>
              <a:t> over the loss of life and souls of men – but the </a:t>
            </a:r>
            <a:r>
              <a:rPr lang="en-US" b="1" dirty="0">
                <a:latin typeface="Book Antiqua" panose="02040602050305030304" pitchFamily="18" charset="0"/>
              </a:rPr>
              <a:t>victory</a:t>
            </a:r>
            <a:r>
              <a:rPr lang="en-US" dirty="0">
                <a:latin typeface="Book Antiqua" panose="02040602050305030304" pitchFamily="18" charset="0"/>
              </a:rPr>
              <a:t> of good over evil! </a:t>
            </a:r>
            <a:r>
              <a:rPr lang="en-US" b="1" dirty="0">
                <a:latin typeface="Book Antiqua" panose="02040602050305030304" pitchFamily="18" charset="0"/>
              </a:rPr>
              <a:t>Righteousness triumphs</a:t>
            </a:r>
            <a:r>
              <a:rPr lang="en-US" dirty="0">
                <a:latin typeface="Book Antiqua" panose="02040602050305030304" pitchFamily="18" charset="0"/>
              </a:rPr>
              <a:t>!</a:t>
            </a:r>
          </a:p>
        </p:txBody>
      </p:sp>
      <p:sp>
        <p:nvSpPr>
          <p:cNvPr id="4" name="Rectangle 3">
            <a:extLst>
              <a:ext uri="{FF2B5EF4-FFF2-40B4-BE49-F238E27FC236}">
                <a16:creationId xmlns:a16="http://schemas.microsoft.com/office/drawing/2014/main" id="{8D0FE3E7-07DE-4CD6-BC3B-2AD55DC1764D}"/>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defRPr/>
            </a:pPr>
            <a:r>
              <a:rPr lang="en-US" sz="2000" b="1" kern="0" dirty="0">
                <a:latin typeface="Arial" panose="020B0604020202020204" pitchFamily="34" charset="0"/>
                <a:cs typeface="Arial" panose="020B0604020202020204" pitchFamily="34" charset="0"/>
              </a:rPr>
              <a:t>Revelation 18</a:t>
            </a:r>
          </a:p>
        </p:txBody>
      </p:sp>
      <p:sp>
        <p:nvSpPr>
          <p:cNvPr id="5" name="Speech Bubble: Rectangle with Corners Rounded 4">
            <a:extLst>
              <a:ext uri="{FF2B5EF4-FFF2-40B4-BE49-F238E27FC236}">
                <a16:creationId xmlns:a16="http://schemas.microsoft.com/office/drawing/2014/main" id="{20A44BF9-0D8D-47A8-926E-B561D060C01F}"/>
              </a:ext>
            </a:extLst>
          </p:cNvPr>
          <p:cNvSpPr/>
          <p:nvPr/>
        </p:nvSpPr>
        <p:spPr>
          <a:xfrm>
            <a:off x="5562600" y="4332174"/>
            <a:ext cx="2714134" cy="715089"/>
          </a:xfrm>
          <a:prstGeom prst="wedgeRoundRectCallout">
            <a:avLst>
              <a:gd name="adj1" fmla="val -140805"/>
              <a:gd name="adj2" fmla="val 55015"/>
              <a:gd name="adj3" fmla="val 16667"/>
            </a:avLst>
          </a:prstGeom>
          <a:solidFill>
            <a:schemeClr val="accent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dirty="0">
                <a:solidFill>
                  <a:prstClr val="white"/>
                </a:solidFill>
                <a:latin typeface="Calibri"/>
              </a:rPr>
              <a:t>Note: Ezekiel 33:11; </a:t>
            </a:r>
            <a:br>
              <a:rPr lang="en-US" dirty="0">
                <a:solidFill>
                  <a:prstClr val="white"/>
                </a:solidFill>
                <a:latin typeface="Calibri"/>
              </a:rPr>
            </a:br>
            <a:r>
              <a:rPr lang="en-US" dirty="0">
                <a:solidFill>
                  <a:prstClr val="white"/>
                </a:solidFill>
                <a:latin typeface="Calibri"/>
              </a:rPr>
              <a:t>2 Peter 3:9; 1 Timothy 2:4</a:t>
            </a:r>
          </a:p>
        </p:txBody>
      </p:sp>
    </p:spTree>
    <p:extLst>
      <p:ext uri="{BB962C8B-B14F-4D97-AF65-F5344CB8AC3E}">
        <p14:creationId xmlns:p14="http://schemas.microsoft.com/office/powerpoint/2010/main" val="2060537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1417"/>
            <a:ext cx="8229600" cy="769441"/>
          </a:xfrm>
        </p:spPr>
        <p:txBody>
          <a:bodyPr>
            <a:spAutoFit/>
          </a:bodyPr>
          <a:lstStyle/>
          <a:p>
            <a:r>
              <a:rPr lang="en-US" b="1" cap="small" dirty="0">
                <a:latin typeface="OldCentury" pitchFamily="2" charset="0"/>
              </a:rPr>
              <a:t>Revelation 18:21</a:t>
            </a:r>
          </a:p>
        </p:txBody>
      </p:sp>
      <p:pic>
        <p:nvPicPr>
          <p:cNvPr id="4" name="Content Placeholder 3"/>
          <p:cNvPicPr>
            <a:picLocks noChangeAspect="1" noChangeArrowheads="1"/>
          </p:cNvPicPr>
          <p:nvPr/>
        </p:nvPicPr>
        <p:blipFill>
          <a:blip r:embed="rId2"/>
          <a:srcRect/>
          <a:stretch>
            <a:fillRect/>
          </a:stretch>
        </p:blipFill>
        <p:spPr bwMode="auto">
          <a:xfrm>
            <a:off x="457200" y="1292036"/>
            <a:ext cx="7620000" cy="5413564"/>
          </a:xfrm>
          <a:prstGeom prst="rect">
            <a:avLst/>
          </a:prstGeom>
          <a:noFill/>
          <a:ln w="9525">
            <a:noFill/>
            <a:miter lim="800000"/>
            <a:headEnd/>
            <a:tailEnd/>
          </a:ln>
        </p:spPr>
      </p:pic>
      <p:sp>
        <p:nvSpPr>
          <p:cNvPr id="5" name="TextBox 4"/>
          <p:cNvSpPr txBox="1"/>
          <p:nvPr/>
        </p:nvSpPr>
        <p:spPr>
          <a:xfrm>
            <a:off x="1334181" y="1685825"/>
            <a:ext cx="5791200" cy="3539430"/>
          </a:xfrm>
          <a:prstGeom prst="rect">
            <a:avLst/>
          </a:prstGeom>
          <a:noFill/>
        </p:spPr>
        <p:txBody>
          <a:bodyPr wrap="square" rtlCol="0">
            <a:spAutoFit/>
          </a:bodyPr>
          <a:lstStyle/>
          <a:p>
            <a:pPr algn="ctr"/>
            <a:r>
              <a:rPr lang="en-US" sz="3200" i="1" dirty="0">
                <a:latin typeface="Book Antiqua" pitchFamily="18" charset="0"/>
              </a:rPr>
              <a:t>“</a:t>
            </a:r>
            <a:r>
              <a:rPr lang="en-US" sz="3200" b="1" i="1" dirty="0">
                <a:latin typeface="Book Antiqua" pitchFamily="18" charset="0"/>
              </a:rPr>
              <a:t>And a strong angel took up a stone as it were a great millstone and cast it into the sea, saying, </a:t>
            </a:r>
            <a:r>
              <a:rPr lang="en-US" sz="3200" b="1" i="1" u="sng" dirty="0">
                <a:latin typeface="Book Antiqua" pitchFamily="18" charset="0"/>
              </a:rPr>
              <a:t>Thus with a mighty fall shall Babylon, the great city, be cast down, and shall be found no more at all</a:t>
            </a:r>
            <a:r>
              <a:rPr lang="en-US" sz="3200" i="1" dirty="0">
                <a:latin typeface="Book Antiqua" pitchFamily="18" charset="0"/>
              </a:rPr>
              <a:t>.”</a:t>
            </a:r>
          </a:p>
        </p:txBody>
      </p:sp>
      <p:sp>
        <p:nvSpPr>
          <p:cNvPr id="6" name="Rectangle 5">
            <a:extLst>
              <a:ext uri="{FF2B5EF4-FFF2-40B4-BE49-F238E27FC236}">
                <a16:creationId xmlns:a16="http://schemas.microsoft.com/office/drawing/2014/main" id="{7D296B13-8EB0-4980-9155-CEDC1BAFB272}"/>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defRPr/>
            </a:pPr>
            <a:r>
              <a:rPr lang="en-US" sz="2000" b="1" kern="0" dirty="0">
                <a:latin typeface="Arial" panose="020B0604020202020204" pitchFamily="34" charset="0"/>
                <a:cs typeface="Arial" panose="020B0604020202020204" pitchFamily="34" charset="0"/>
              </a:rPr>
              <a:t>Revelation 18</a:t>
            </a:r>
          </a:p>
        </p:txBody>
      </p:sp>
      <p:sp>
        <p:nvSpPr>
          <p:cNvPr id="7" name="Speech Bubble: Rectangle with Corners Rounded 6">
            <a:extLst>
              <a:ext uri="{FF2B5EF4-FFF2-40B4-BE49-F238E27FC236}">
                <a16:creationId xmlns:a16="http://schemas.microsoft.com/office/drawing/2014/main" id="{EBCE996F-CB36-4DD8-8D9B-7DF57ADD9056}"/>
              </a:ext>
            </a:extLst>
          </p:cNvPr>
          <p:cNvSpPr/>
          <p:nvPr/>
        </p:nvSpPr>
        <p:spPr>
          <a:xfrm>
            <a:off x="152400" y="1709766"/>
            <a:ext cx="1278294" cy="1591628"/>
          </a:xfrm>
          <a:prstGeom prst="wedgeRoundRectCallout">
            <a:avLst>
              <a:gd name="adj1" fmla="val 51738"/>
              <a:gd name="adj2" fmla="val 71439"/>
              <a:gd name="adj3" fmla="val 16667"/>
            </a:avLst>
          </a:prstGeom>
          <a:solidFill>
            <a:schemeClr val="accent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dirty="0">
                <a:solidFill>
                  <a:prstClr val="white"/>
                </a:solidFill>
                <a:latin typeface="Calibri"/>
              </a:rPr>
              <a:t>Isaiah 13:17-22; 14:21-23;</a:t>
            </a:r>
          </a:p>
          <a:p>
            <a:pPr algn="ctr"/>
            <a:r>
              <a:rPr lang="en-US" dirty="0">
                <a:solidFill>
                  <a:prstClr val="white"/>
                </a:solidFill>
                <a:latin typeface="Calibri"/>
              </a:rPr>
              <a:t>Jeremiah 50-51</a:t>
            </a:r>
          </a:p>
        </p:txBody>
      </p:sp>
    </p:spTree>
    <p:extLst>
      <p:ext uri="{BB962C8B-B14F-4D97-AF65-F5344CB8AC3E}">
        <p14:creationId xmlns:p14="http://schemas.microsoft.com/office/powerpoint/2010/main" val="2867411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5879"/>
            <a:ext cx="8229600" cy="769441"/>
          </a:xfrm>
          <a:solidFill>
            <a:schemeClr val="tx1"/>
          </a:solidFill>
          <a:ln>
            <a:noFill/>
          </a:ln>
        </p:spPr>
        <p:txBody>
          <a:bodyPr>
            <a:spAutoFit/>
          </a:bodyPr>
          <a:lstStyle/>
          <a:p>
            <a:r>
              <a:rPr lang="en-US" b="1" dirty="0">
                <a:solidFill>
                  <a:schemeClr val="bg1"/>
                </a:solidFill>
                <a:latin typeface="Elephant" pitchFamily="18" charset="0"/>
              </a:rPr>
              <a:t>Character of Rome’s Fall</a:t>
            </a:r>
          </a:p>
        </p:txBody>
      </p:sp>
      <p:sp>
        <p:nvSpPr>
          <p:cNvPr id="3" name="Content Placeholder 2"/>
          <p:cNvSpPr>
            <a:spLocks noGrp="1"/>
          </p:cNvSpPr>
          <p:nvPr>
            <p:ph idx="1"/>
          </p:nvPr>
        </p:nvSpPr>
        <p:spPr>
          <a:xfrm>
            <a:off x="457200" y="1600200"/>
            <a:ext cx="8229600" cy="5016758"/>
          </a:xfrm>
          <a:solidFill>
            <a:schemeClr val="bg1"/>
          </a:solidFill>
          <a:ln>
            <a:noFill/>
          </a:ln>
        </p:spPr>
        <p:txBody>
          <a:bodyPr>
            <a:spAutoFit/>
          </a:bodyPr>
          <a:lstStyle/>
          <a:p>
            <a:pPr>
              <a:spcBef>
                <a:spcPts val="0"/>
              </a:spcBef>
            </a:pPr>
            <a:r>
              <a:rPr lang="en-US" dirty="0">
                <a:latin typeface="Book Antiqua" panose="02040602050305030304" pitchFamily="18" charset="0"/>
              </a:rPr>
              <a:t>Example of the </a:t>
            </a:r>
            <a:r>
              <a:rPr lang="en-US" b="1" dirty="0">
                <a:latin typeface="Book Antiqua" panose="02040602050305030304" pitchFamily="18" charset="0"/>
              </a:rPr>
              <a:t>mighty angel</a:t>
            </a:r>
          </a:p>
          <a:p>
            <a:pPr>
              <a:spcBef>
                <a:spcPts val="0"/>
              </a:spcBef>
            </a:pPr>
            <a:r>
              <a:rPr lang="en-US" dirty="0">
                <a:latin typeface="Book Antiqua" panose="02040602050305030304" pitchFamily="18" charset="0"/>
              </a:rPr>
              <a:t>Took up stone – like a great </a:t>
            </a:r>
            <a:r>
              <a:rPr lang="en-US" b="1" dirty="0">
                <a:latin typeface="Book Antiqua" panose="02040602050305030304" pitchFamily="18" charset="0"/>
              </a:rPr>
              <a:t>millstone</a:t>
            </a:r>
            <a:r>
              <a:rPr lang="en-US" dirty="0">
                <a:latin typeface="Book Antiqua" panose="02040602050305030304" pitchFamily="18" charset="0"/>
              </a:rPr>
              <a:t> – threw it into the sea</a:t>
            </a:r>
          </a:p>
          <a:p>
            <a:pPr>
              <a:spcBef>
                <a:spcPts val="0"/>
              </a:spcBef>
            </a:pPr>
            <a:r>
              <a:rPr lang="en-US" dirty="0">
                <a:latin typeface="Book Antiqua" panose="02040602050305030304" pitchFamily="18" charset="0"/>
              </a:rPr>
              <a:t>Millstone used for grinding meal</a:t>
            </a:r>
          </a:p>
          <a:p>
            <a:pPr>
              <a:spcBef>
                <a:spcPts val="0"/>
              </a:spcBef>
            </a:pPr>
            <a:r>
              <a:rPr lang="en-US" dirty="0">
                <a:latin typeface="Book Antiqua" panose="02040602050305030304" pitchFamily="18" charset="0"/>
              </a:rPr>
              <a:t>Makes a </a:t>
            </a:r>
            <a:r>
              <a:rPr lang="en-US" b="1" dirty="0">
                <a:latin typeface="Book Antiqua" panose="02040602050305030304" pitchFamily="18" charset="0"/>
              </a:rPr>
              <a:t>big splash and sinks very quickly</a:t>
            </a:r>
            <a:r>
              <a:rPr lang="en-US" dirty="0">
                <a:latin typeface="Book Antiqua" panose="02040602050305030304" pitchFamily="18" charset="0"/>
              </a:rPr>
              <a:t>!</a:t>
            </a:r>
          </a:p>
          <a:p>
            <a:pPr>
              <a:spcBef>
                <a:spcPts val="0"/>
              </a:spcBef>
            </a:pPr>
            <a:r>
              <a:rPr lang="en-US" b="1" dirty="0">
                <a:latin typeface="Book Antiqua" panose="02040602050305030304" pitchFamily="18" charset="0"/>
              </a:rPr>
              <a:t>Persecuting Rome </a:t>
            </a:r>
            <a:r>
              <a:rPr lang="en-US" dirty="0">
                <a:latin typeface="Book Antiqua" panose="02040602050305030304" pitchFamily="18" charset="0"/>
              </a:rPr>
              <a:t>of John’s day has ended!</a:t>
            </a:r>
          </a:p>
          <a:p>
            <a:pPr>
              <a:spcBef>
                <a:spcPts val="0"/>
              </a:spcBef>
            </a:pPr>
            <a:r>
              <a:rPr lang="en-US" b="1" dirty="0">
                <a:latin typeface="Book Antiqua" panose="02040602050305030304" pitchFamily="18" charset="0"/>
              </a:rPr>
              <a:t>Emperor worship </a:t>
            </a:r>
            <a:r>
              <a:rPr lang="en-US" dirty="0">
                <a:latin typeface="Book Antiqua" panose="02040602050305030304" pitchFamily="18" charset="0"/>
              </a:rPr>
              <a:t>and </a:t>
            </a:r>
            <a:r>
              <a:rPr lang="en-US" b="1" dirty="0">
                <a:latin typeface="Book Antiqua" panose="02040602050305030304" pitchFamily="18" charset="0"/>
              </a:rPr>
              <a:t>persecution </a:t>
            </a:r>
            <a:r>
              <a:rPr lang="en-US" dirty="0">
                <a:latin typeface="Book Antiqua" panose="02040602050305030304" pitchFamily="18" charset="0"/>
              </a:rPr>
              <a:t>of the God’s children – is no more!</a:t>
            </a:r>
          </a:p>
        </p:txBody>
      </p:sp>
      <p:sp>
        <p:nvSpPr>
          <p:cNvPr id="4" name="Rectangle 3">
            <a:extLst>
              <a:ext uri="{FF2B5EF4-FFF2-40B4-BE49-F238E27FC236}">
                <a16:creationId xmlns:a16="http://schemas.microsoft.com/office/drawing/2014/main" id="{41D4615F-D41F-40EA-85B2-F5167A5616D0}"/>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defRPr/>
            </a:pPr>
            <a:r>
              <a:rPr lang="en-US" sz="2000" b="1" kern="0" dirty="0">
                <a:latin typeface="Arial" panose="020B0604020202020204" pitchFamily="34" charset="0"/>
                <a:cs typeface="Arial" panose="020B0604020202020204" pitchFamily="34" charset="0"/>
              </a:rPr>
              <a:t>Revelation 18</a:t>
            </a:r>
          </a:p>
        </p:txBody>
      </p:sp>
    </p:spTree>
    <p:extLst>
      <p:ext uri="{BB962C8B-B14F-4D97-AF65-F5344CB8AC3E}">
        <p14:creationId xmlns:p14="http://schemas.microsoft.com/office/powerpoint/2010/main" val="2849904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5559"/>
            <a:ext cx="8229600" cy="769441"/>
          </a:xfrm>
          <a:solidFill>
            <a:schemeClr val="tx1"/>
          </a:solidFill>
          <a:ln>
            <a:noFill/>
          </a:ln>
        </p:spPr>
        <p:txBody>
          <a:bodyPr>
            <a:spAutoFit/>
          </a:bodyPr>
          <a:lstStyle/>
          <a:p>
            <a:r>
              <a:rPr lang="en-US" b="1" dirty="0">
                <a:solidFill>
                  <a:schemeClr val="bg1"/>
                </a:solidFill>
                <a:latin typeface="Elephant" pitchFamily="18" charset="0"/>
              </a:rPr>
              <a:t>Character of Rome’s Fall</a:t>
            </a:r>
          </a:p>
        </p:txBody>
      </p:sp>
      <p:sp>
        <p:nvSpPr>
          <p:cNvPr id="3" name="Content Placeholder 2"/>
          <p:cNvSpPr>
            <a:spLocks noGrp="1"/>
          </p:cNvSpPr>
          <p:nvPr>
            <p:ph idx="1"/>
          </p:nvPr>
        </p:nvSpPr>
        <p:spPr>
          <a:xfrm>
            <a:off x="457200" y="1600200"/>
            <a:ext cx="8229600" cy="4327338"/>
          </a:xfrm>
          <a:solidFill>
            <a:schemeClr val="bg1"/>
          </a:solidFill>
          <a:ln>
            <a:noFill/>
          </a:ln>
        </p:spPr>
        <p:txBody>
          <a:bodyPr>
            <a:spAutoFit/>
          </a:bodyPr>
          <a:lstStyle/>
          <a:p>
            <a:r>
              <a:rPr lang="en-US" dirty="0">
                <a:latin typeface="Book Antiqua" panose="02040602050305030304" pitchFamily="18" charset="0"/>
              </a:rPr>
              <a:t>She lost the glory of a </a:t>
            </a:r>
            <a:r>
              <a:rPr lang="en-US" b="1" dirty="0">
                <a:latin typeface="Book Antiqua" panose="02040602050305030304" pitchFamily="18" charset="0"/>
              </a:rPr>
              <a:t>city that ruled the world</a:t>
            </a:r>
          </a:p>
          <a:p>
            <a:r>
              <a:rPr lang="en-US" dirty="0">
                <a:latin typeface="Book Antiqua" panose="02040602050305030304" pitchFamily="18" charset="0"/>
              </a:rPr>
              <a:t>Never again to be </a:t>
            </a:r>
            <a:r>
              <a:rPr lang="en-US" b="1" dirty="0">
                <a:latin typeface="Book Antiqua" panose="02040602050305030304" pitchFamily="18" charset="0"/>
              </a:rPr>
              <a:t>restored</a:t>
            </a:r>
            <a:r>
              <a:rPr lang="en-US" dirty="0">
                <a:latin typeface="Book Antiqua" panose="02040602050305030304" pitchFamily="18" charset="0"/>
              </a:rPr>
              <a:t> to that lofty power state again – </a:t>
            </a:r>
            <a:r>
              <a:rPr lang="en-US" b="1" dirty="0">
                <a:latin typeface="Book Antiqua" panose="02040602050305030304" pitchFamily="18" charset="0"/>
              </a:rPr>
              <a:t>Jeremiah 51:63-64</a:t>
            </a:r>
          </a:p>
          <a:p>
            <a:r>
              <a:rPr lang="en-US" dirty="0">
                <a:latin typeface="Book Antiqua" panose="02040602050305030304" pitchFamily="18" charset="0"/>
              </a:rPr>
              <a:t>Rebellious and arrogant Rome will </a:t>
            </a:r>
            <a:r>
              <a:rPr lang="en-US" b="1" dirty="0">
                <a:latin typeface="Book Antiqua" panose="02040602050305030304" pitchFamily="18" charset="0"/>
              </a:rPr>
              <a:t>never rise again</a:t>
            </a:r>
            <a:r>
              <a:rPr lang="en-US" dirty="0">
                <a:latin typeface="Book Antiqua" pitchFamily="18" charset="0"/>
              </a:rPr>
              <a:t>!</a:t>
            </a:r>
          </a:p>
          <a:p>
            <a:r>
              <a:rPr lang="en-US" dirty="0">
                <a:latin typeface="Book Antiqua" pitchFamily="18" charset="0"/>
              </a:rPr>
              <a:t>Capital city no longer </a:t>
            </a:r>
            <a:r>
              <a:rPr lang="en-US" b="1" dirty="0">
                <a:latin typeface="Book Antiqua" panose="02040602050305030304" pitchFamily="18" charset="0"/>
              </a:rPr>
              <a:t>wallowing</a:t>
            </a:r>
            <a:r>
              <a:rPr lang="en-US" dirty="0">
                <a:latin typeface="Book Antiqua" panose="02040602050305030304" pitchFamily="18" charset="0"/>
              </a:rPr>
              <a:t> in luxury and spiritual adultery!</a:t>
            </a:r>
          </a:p>
        </p:txBody>
      </p:sp>
      <p:sp>
        <p:nvSpPr>
          <p:cNvPr id="4" name="Rectangle 3">
            <a:extLst>
              <a:ext uri="{FF2B5EF4-FFF2-40B4-BE49-F238E27FC236}">
                <a16:creationId xmlns:a16="http://schemas.microsoft.com/office/drawing/2014/main" id="{B7E003C7-77D4-4DC5-820F-DDFB9E1C967E}"/>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defRPr/>
            </a:pPr>
            <a:r>
              <a:rPr lang="en-US" sz="2000" b="1" kern="0" dirty="0">
                <a:latin typeface="Arial" panose="020B0604020202020204" pitchFamily="34" charset="0"/>
                <a:cs typeface="Arial" panose="020B0604020202020204" pitchFamily="34" charset="0"/>
              </a:rPr>
              <a:t>Revelation 18</a:t>
            </a:r>
          </a:p>
        </p:txBody>
      </p:sp>
    </p:spTree>
    <p:extLst>
      <p:ext uri="{BB962C8B-B14F-4D97-AF65-F5344CB8AC3E}">
        <p14:creationId xmlns:p14="http://schemas.microsoft.com/office/powerpoint/2010/main" val="1697274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1417"/>
            <a:ext cx="8229600" cy="769441"/>
          </a:xfrm>
        </p:spPr>
        <p:txBody>
          <a:bodyPr>
            <a:spAutoFit/>
          </a:bodyPr>
          <a:lstStyle/>
          <a:p>
            <a:r>
              <a:rPr lang="en-US" b="1" cap="small" dirty="0">
                <a:latin typeface="OldCentury" pitchFamily="2" charset="0"/>
              </a:rPr>
              <a:t>Revelation 18:22</a:t>
            </a:r>
          </a:p>
        </p:txBody>
      </p:sp>
      <p:pic>
        <p:nvPicPr>
          <p:cNvPr id="4" name="Content Placeholder 3"/>
          <p:cNvPicPr>
            <a:picLocks noChangeAspect="1" noChangeArrowheads="1"/>
          </p:cNvPicPr>
          <p:nvPr/>
        </p:nvPicPr>
        <p:blipFill>
          <a:blip r:embed="rId2"/>
          <a:srcRect/>
          <a:stretch>
            <a:fillRect/>
          </a:stretch>
        </p:blipFill>
        <p:spPr bwMode="auto">
          <a:xfrm>
            <a:off x="228600" y="1143000"/>
            <a:ext cx="8686800" cy="5715000"/>
          </a:xfrm>
          <a:prstGeom prst="rect">
            <a:avLst/>
          </a:prstGeom>
          <a:noFill/>
          <a:ln w="9525">
            <a:noFill/>
            <a:miter lim="800000"/>
            <a:headEnd/>
            <a:tailEnd/>
          </a:ln>
        </p:spPr>
      </p:pic>
      <p:sp>
        <p:nvSpPr>
          <p:cNvPr id="5" name="TextBox 4"/>
          <p:cNvSpPr txBox="1"/>
          <p:nvPr/>
        </p:nvSpPr>
        <p:spPr>
          <a:xfrm>
            <a:off x="1237270" y="1384781"/>
            <a:ext cx="6553200" cy="4031873"/>
          </a:xfrm>
          <a:prstGeom prst="rect">
            <a:avLst/>
          </a:prstGeom>
          <a:noFill/>
        </p:spPr>
        <p:txBody>
          <a:bodyPr wrap="square" rtlCol="0">
            <a:spAutoFit/>
          </a:bodyPr>
          <a:lstStyle/>
          <a:p>
            <a:pPr algn="ctr"/>
            <a:r>
              <a:rPr lang="en-US" sz="3200" i="1" dirty="0">
                <a:latin typeface="Book Antiqua" pitchFamily="18" charset="0"/>
              </a:rPr>
              <a:t>“</a:t>
            </a:r>
            <a:r>
              <a:rPr lang="en-US" sz="3200" b="1" i="1" dirty="0">
                <a:latin typeface="Book Antiqua" pitchFamily="18" charset="0"/>
              </a:rPr>
              <a:t>And the voice of harpers and minstrels and flute-players and trumpeters shall be </a:t>
            </a:r>
            <a:r>
              <a:rPr lang="en-US" sz="3200" b="1" i="1" u="sng" dirty="0">
                <a:latin typeface="Book Antiqua" pitchFamily="18" charset="0"/>
              </a:rPr>
              <a:t>heard no more at all in thee</a:t>
            </a:r>
            <a:r>
              <a:rPr lang="en-US" sz="3200" b="1" i="1" dirty="0">
                <a:latin typeface="Book Antiqua" pitchFamily="18" charset="0"/>
              </a:rPr>
              <a:t>; and </a:t>
            </a:r>
            <a:r>
              <a:rPr lang="en-US" sz="3200" b="1" i="1" u="sng" dirty="0">
                <a:latin typeface="Book Antiqua" pitchFamily="18" charset="0"/>
              </a:rPr>
              <a:t>no craftsman</a:t>
            </a:r>
            <a:r>
              <a:rPr lang="en-US" sz="3200" b="1" i="1" dirty="0">
                <a:latin typeface="Book Antiqua" pitchFamily="18" charset="0"/>
              </a:rPr>
              <a:t>, of whatsoever craft, shall be found any more at all in thee; and the </a:t>
            </a:r>
            <a:r>
              <a:rPr lang="en-US" sz="3200" b="1" i="1" u="sng" dirty="0">
                <a:latin typeface="Book Antiqua" pitchFamily="18" charset="0"/>
              </a:rPr>
              <a:t>voice of a mill shall be heard no more</a:t>
            </a:r>
            <a:r>
              <a:rPr lang="en-US" sz="3200" b="1" i="1" dirty="0">
                <a:latin typeface="Book Antiqua" pitchFamily="18" charset="0"/>
              </a:rPr>
              <a:t> at all in thee</a:t>
            </a:r>
            <a:r>
              <a:rPr lang="en-US" sz="3200" i="1" dirty="0">
                <a:latin typeface="Book Antiqua" pitchFamily="18" charset="0"/>
              </a:rPr>
              <a:t>;”</a:t>
            </a:r>
          </a:p>
        </p:txBody>
      </p:sp>
      <p:sp>
        <p:nvSpPr>
          <p:cNvPr id="6" name="Rectangle 5">
            <a:extLst>
              <a:ext uri="{FF2B5EF4-FFF2-40B4-BE49-F238E27FC236}">
                <a16:creationId xmlns:a16="http://schemas.microsoft.com/office/drawing/2014/main" id="{C580D1CD-296C-4894-87FE-F09705CE7249}"/>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defRPr/>
            </a:pPr>
            <a:r>
              <a:rPr lang="en-US" sz="2000" b="1" kern="0" dirty="0">
                <a:latin typeface="Arial" panose="020B0604020202020204" pitchFamily="34" charset="0"/>
                <a:cs typeface="Arial" panose="020B0604020202020204" pitchFamily="34" charset="0"/>
              </a:rPr>
              <a:t>Revelation 18</a:t>
            </a:r>
          </a:p>
        </p:txBody>
      </p:sp>
    </p:spTree>
    <p:extLst>
      <p:ext uri="{BB962C8B-B14F-4D97-AF65-F5344CB8AC3E}">
        <p14:creationId xmlns:p14="http://schemas.microsoft.com/office/powerpoint/2010/main" val="3455454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1417"/>
            <a:ext cx="8229600" cy="769441"/>
          </a:xfrm>
        </p:spPr>
        <p:txBody>
          <a:bodyPr>
            <a:spAutoFit/>
          </a:bodyPr>
          <a:lstStyle/>
          <a:p>
            <a:r>
              <a:rPr lang="en-US" b="1" cap="small" dirty="0">
                <a:latin typeface="OldCentury" pitchFamily="2" charset="0"/>
              </a:rPr>
              <a:t>Revelation 18:23</a:t>
            </a:r>
          </a:p>
        </p:txBody>
      </p:sp>
      <p:pic>
        <p:nvPicPr>
          <p:cNvPr id="4" name="Content Placeholder 3"/>
          <p:cNvPicPr>
            <a:picLocks noChangeAspect="1" noChangeArrowheads="1"/>
          </p:cNvPicPr>
          <p:nvPr/>
        </p:nvPicPr>
        <p:blipFill>
          <a:blip r:embed="rId2"/>
          <a:srcRect/>
          <a:stretch>
            <a:fillRect/>
          </a:stretch>
        </p:blipFill>
        <p:spPr bwMode="auto">
          <a:xfrm>
            <a:off x="190500" y="1295400"/>
            <a:ext cx="8763000" cy="5562600"/>
          </a:xfrm>
          <a:prstGeom prst="rect">
            <a:avLst/>
          </a:prstGeom>
          <a:noFill/>
          <a:ln w="9525">
            <a:noFill/>
            <a:miter lim="800000"/>
            <a:headEnd/>
            <a:tailEnd/>
          </a:ln>
        </p:spPr>
      </p:pic>
      <p:sp>
        <p:nvSpPr>
          <p:cNvPr id="5" name="TextBox 4"/>
          <p:cNvSpPr txBox="1"/>
          <p:nvPr/>
        </p:nvSpPr>
        <p:spPr>
          <a:xfrm>
            <a:off x="1247483" y="1523998"/>
            <a:ext cx="6553199" cy="4031873"/>
          </a:xfrm>
          <a:prstGeom prst="rect">
            <a:avLst/>
          </a:prstGeom>
          <a:noFill/>
        </p:spPr>
        <p:txBody>
          <a:bodyPr wrap="square" rtlCol="0">
            <a:spAutoFit/>
          </a:bodyPr>
          <a:lstStyle/>
          <a:p>
            <a:pPr algn="ctr"/>
            <a:r>
              <a:rPr lang="en-US" sz="3200" i="1" dirty="0">
                <a:latin typeface="Book Antiqua" pitchFamily="18" charset="0"/>
              </a:rPr>
              <a:t>“</a:t>
            </a:r>
            <a:r>
              <a:rPr lang="en-US" sz="3200" b="1" i="1" dirty="0">
                <a:latin typeface="Book Antiqua" pitchFamily="18" charset="0"/>
              </a:rPr>
              <a:t>and the </a:t>
            </a:r>
            <a:r>
              <a:rPr lang="en-US" sz="3200" b="1" i="1" u="sng" dirty="0">
                <a:latin typeface="Book Antiqua" pitchFamily="18" charset="0"/>
              </a:rPr>
              <a:t>light of a lamp shall shine no more at all</a:t>
            </a:r>
            <a:r>
              <a:rPr lang="en-US" sz="3200" b="1" i="1" dirty="0">
                <a:latin typeface="Book Antiqua" pitchFamily="18" charset="0"/>
              </a:rPr>
              <a:t> in thee; and the </a:t>
            </a:r>
            <a:r>
              <a:rPr lang="en-US" sz="3200" b="1" i="1" u="sng" dirty="0">
                <a:latin typeface="Book Antiqua" pitchFamily="18" charset="0"/>
              </a:rPr>
              <a:t>voice of the bridegroom and of the bride shall be heard no more at all</a:t>
            </a:r>
            <a:r>
              <a:rPr lang="en-US" sz="3200" b="1" i="1" dirty="0">
                <a:latin typeface="Book Antiqua" pitchFamily="18" charset="0"/>
              </a:rPr>
              <a:t> in thee: for thy merchants were the princes of the earth; for with thy sorcery were all the nations deceived</a:t>
            </a:r>
            <a:r>
              <a:rPr lang="en-US" sz="3200" i="1" dirty="0">
                <a:latin typeface="Book Antiqua" pitchFamily="18" charset="0"/>
              </a:rPr>
              <a:t>.”</a:t>
            </a:r>
          </a:p>
        </p:txBody>
      </p:sp>
      <p:sp>
        <p:nvSpPr>
          <p:cNvPr id="6" name="Rectangle 5">
            <a:extLst>
              <a:ext uri="{FF2B5EF4-FFF2-40B4-BE49-F238E27FC236}">
                <a16:creationId xmlns:a16="http://schemas.microsoft.com/office/drawing/2014/main" id="{660BBC5A-7634-401C-8AD7-D25092A40341}"/>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defRPr/>
            </a:pPr>
            <a:r>
              <a:rPr lang="en-US" sz="2000" b="1" kern="0" dirty="0">
                <a:latin typeface="Arial" panose="020B0604020202020204" pitchFamily="34" charset="0"/>
                <a:cs typeface="Arial" panose="020B0604020202020204" pitchFamily="34" charset="0"/>
              </a:rPr>
              <a:t>Revelation 18</a:t>
            </a:r>
          </a:p>
        </p:txBody>
      </p:sp>
    </p:spTree>
    <p:extLst>
      <p:ext uri="{BB962C8B-B14F-4D97-AF65-F5344CB8AC3E}">
        <p14:creationId xmlns:p14="http://schemas.microsoft.com/office/powerpoint/2010/main" val="230369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1417"/>
            <a:ext cx="8229600" cy="769441"/>
          </a:xfrm>
        </p:spPr>
        <p:txBody>
          <a:bodyPr>
            <a:spAutoFit/>
          </a:bodyPr>
          <a:lstStyle/>
          <a:p>
            <a:r>
              <a:rPr lang="en-US" b="1" cap="small" dirty="0">
                <a:latin typeface="OldCentury" pitchFamily="2" charset="0"/>
              </a:rPr>
              <a:t>Revelation 18:24</a:t>
            </a:r>
          </a:p>
        </p:txBody>
      </p:sp>
      <p:pic>
        <p:nvPicPr>
          <p:cNvPr id="4" name="Content Placeholder 3"/>
          <p:cNvPicPr>
            <a:picLocks noChangeAspect="1" noChangeArrowheads="1"/>
          </p:cNvPicPr>
          <p:nvPr/>
        </p:nvPicPr>
        <p:blipFill>
          <a:blip r:embed="rId2"/>
          <a:srcRect/>
          <a:stretch>
            <a:fillRect/>
          </a:stretch>
        </p:blipFill>
        <p:spPr bwMode="auto">
          <a:xfrm>
            <a:off x="457200" y="1292036"/>
            <a:ext cx="7620000" cy="5413564"/>
          </a:xfrm>
          <a:prstGeom prst="rect">
            <a:avLst/>
          </a:prstGeom>
          <a:noFill/>
          <a:ln w="9525">
            <a:noFill/>
            <a:miter lim="800000"/>
            <a:headEnd/>
            <a:tailEnd/>
          </a:ln>
        </p:spPr>
      </p:pic>
      <p:sp>
        <p:nvSpPr>
          <p:cNvPr id="5" name="TextBox 4"/>
          <p:cNvSpPr txBox="1"/>
          <p:nvPr/>
        </p:nvSpPr>
        <p:spPr>
          <a:xfrm>
            <a:off x="1325249" y="2113964"/>
            <a:ext cx="5791200" cy="2246769"/>
          </a:xfrm>
          <a:prstGeom prst="rect">
            <a:avLst/>
          </a:prstGeom>
          <a:noFill/>
        </p:spPr>
        <p:txBody>
          <a:bodyPr wrap="square" rtlCol="0">
            <a:spAutoFit/>
          </a:bodyPr>
          <a:lstStyle/>
          <a:p>
            <a:pPr algn="ctr"/>
            <a:r>
              <a:rPr lang="en-US" sz="3200" i="1" dirty="0">
                <a:latin typeface="Book Antiqua" pitchFamily="18" charset="0"/>
              </a:rPr>
              <a:t>“</a:t>
            </a:r>
            <a:r>
              <a:rPr lang="en-US" sz="3200" b="1" i="1" dirty="0">
                <a:latin typeface="Book Antiqua" pitchFamily="18" charset="0"/>
              </a:rPr>
              <a:t>And in her was found the </a:t>
            </a:r>
            <a:r>
              <a:rPr lang="en-US" sz="3600" b="1" i="1" dirty="0">
                <a:latin typeface="Book Antiqua" pitchFamily="18" charset="0"/>
              </a:rPr>
              <a:t>blood of </a:t>
            </a:r>
            <a:r>
              <a:rPr lang="en-US" sz="3600" b="1" i="1" u="sng" dirty="0">
                <a:latin typeface="Book Antiqua" pitchFamily="18" charset="0"/>
              </a:rPr>
              <a:t>prophets</a:t>
            </a:r>
            <a:r>
              <a:rPr lang="en-US" sz="3600" b="1" i="1" dirty="0">
                <a:latin typeface="Book Antiqua" pitchFamily="18" charset="0"/>
              </a:rPr>
              <a:t> and of </a:t>
            </a:r>
            <a:r>
              <a:rPr lang="en-US" sz="3600" b="1" i="1" u="sng" dirty="0">
                <a:latin typeface="Book Antiqua" pitchFamily="18" charset="0"/>
              </a:rPr>
              <a:t>saints</a:t>
            </a:r>
            <a:r>
              <a:rPr lang="en-US" sz="3600" b="1" i="1" dirty="0">
                <a:latin typeface="Book Antiqua" pitchFamily="18" charset="0"/>
              </a:rPr>
              <a:t>, and of all that have been slain upon the earth</a:t>
            </a:r>
            <a:r>
              <a:rPr lang="en-US" sz="3200" i="1" dirty="0">
                <a:latin typeface="Book Antiqua" pitchFamily="18" charset="0"/>
              </a:rPr>
              <a:t>.”</a:t>
            </a:r>
          </a:p>
        </p:txBody>
      </p:sp>
      <p:sp>
        <p:nvSpPr>
          <p:cNvPr id="6" name="Rectangle 5">
            <a:extLst>
              <a:ext uri="{FF2B5EF4-FFF2-40B4-BE49-F238E27FC236}">
                <a16:creationId xmlns:a16="http://schemas.microsoft.com/office/drawing/2014/main" id="{88F93A47-459B-4D08-BDD2-BFEB3468F6C9}"/>
              </a:ext>
            </a:extLst>
          </p:cNvPr>
          <p:cNvSpPr/>
          <p:nvPr/>
        </p:nvSpPr>
        <p:spPr bwMode="auto">
          <a:xfrm>
            <a:off x="0" y="0"/>
            <a:ext cx="9144000" cy="400110"/>
          </a:xfrm>
          <a:prstGeom prst="rect">
            <a:avLst/>
          </a:prstGeom>
          <a:solidFill>
            <a:sysClr val="window" lastClr="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0"/>
              </a:spcBef>
              <a:spcAft>
                <a:spcPct val="0"/>
              </a:spcAft>
              <a:defRPr/>
            </a:pPr>
            <a:r>
              <a:rPr lang="en-US" sz="2000" b="1" kern="0" dirty="0">
                <a:latin typeface="Arial" panose="020B0604020202020204" pitchFamily="34" charset="0"/>
                <a:cs typeface="Arial" panose="020B0604020202020204" pitchFamily="34" charset="0"/>
              </a:rPr>
              <a:t>Revelation 18</a:t>
            </a:r>
          </a:p>
        </p:txBody>
      </p:sp>
      <p:sp>
        <p:nvSpPr>
          <p:cNvPr id="7" name="Speech Bubble: Rectangle with Corners Rounded 6">
            <a:extLst>
              <a:ext uri="{FF2B5EF4-FFF2-40B4-BE49-F238E27FC236}">
                <a16:creationId xmlns:a16="http://schemas.microsoft.com/office/drawing/2014/main" id="{786A6B91-59A8-4727-BF6C-3F20857C5F95}"/>
              </a:ext>
            </a:extLst>
          </p:cNvPr>
          <p:cNvSpPr/>
          <p:nvPr/>
        </p:nvSpPr>
        <p:spPr>
          <a:xfrm>
            <a:off x="86411" y="1945693"/>
            <a:ext cx="1278294" cy="1021556"/>
          </a:xfrm>
          <a:prstGeom prst="wedgeRoundRectCallout">
            <a:avLst>
              <a:gd name="adj1" fmla="val 76377"/>
              <a:gd name="adj2" fmla="val 28381"/>
              <a:gd name="adj3" fmla="val 16667"/>
            </a:avLst>
          </a:prstGeom>
          <a:solidFill>
            <a:schemeClr val="accent1">
              <a:alpha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US" dirty="0">
                <a:solidFill>
                  <a:prstClr val="white"/>
                </a:solidFill>
                <a:latin typeface="Calibri"/>
              </a:rPr>
              <a:t>Revelation 16:6; 17:6</a:t>
            </a:r>
          </a:p>
        </p:txBody>
      </p:sp>
    </p:spTree>
    <p:extLst>
      <p:ext uri="{BB962C8B-B14F-4D97-AF65-F5344CB8AC3E}">
        <p14:creationId xmlns:p14="http://schemas.microsoft.com/office/powerpoint/2010/main" val="204254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4.xml><?xml version="1.0" encoding="utf-8"?>
<a:theme xmlns:a="http://schemas.openxmlformats.org/drawingml/2006/main" name="1_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TotalTime>
  <Words>1480</Words>
  <Application>Microsoft Office PowerPoint</Application>
  <PresentationFormat>On-screen Show (4:3)</PresentationFormat>
  <Paragraphs>136</Paragraphs>
  <Slides>21</Slides>
  <Notes>0</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21</vt:i4>
      </vt:variant>
    </vt:vector>
  </HeadingPairs>
  <TitlesOfParts>
    <vt:vector size="33" baseType="lpstr">
      <vt:lpstr>Arial</vt:lpstr>
      <vt:lpstr>Book Antiqua</vt:lpstr>
      <vt:lpstr>Calibri</vt:lpstr>
      <vt:lpstr>Corbel</vt:lpstr>
      <vt:lpstr>Elephant</vt:lpstr>
      <vt:lpstr>Georgia</vt:lpstr>
      <vt:lpstr>OldCentury</vt:lpstr>
      <vt:lpstr>Times New Roman</vt:lpstr>
      <vt:lpstr>1_Office Theme</vt:lpstr>
      <vt:lpstr>2_Office Theme</vt:lpstr>
      <vt:lpstr>Depth</vt:lpstr>
      <vt:lpstr>1_Depth</vt:lpstr>
      <vt:lpstr>A Study Of  The Book Of Revelation</vt:lpstr>
      <vt:lpstr>Revelation 18:20</vt:lpstr>
      <vt:lpstr>Rejoicing of the Saints!</vt:lpstr>
      <vt:lpstr>Revelation 18:21</vt:lpstr>
      <vt:lpstr>Character of Rome’s Fall</vt:lpstr>
      <vt:lpstr>Character of Rome’s Fall</vt:lpstr>
      <vt:lpstr>Revelation 18:22</vt:lpstr>
      <vt:lpstr>Revelation 18:23</vt:lpstr>
      <vt:lpstr>Revelation 18:24</vt:lpstr>
      <vt:lpstr>Ancient Rome Dead Forever</vt:lpstr>
      <vt:lpstr>Rome</vt:lpstr>
      <vt:lpstr>Why?</vt:lpstr>
      <vt:lpstr>Book of Revelation: Chapter 19</vt:lpstr>
      <vt:lpstr>Resources used:</vt:lpstr>
      <vt:lpstr>Rejoicing of the Saints</vt:lpstr>
      <vt:lpstr>Revelation 19:1</vt:lpstr>
      <vt:lpstr>Revelation 19:2</vt:lpstr>
      <vt:lpstr>Rejoicing of the Saints</vt:lpstr>
      <vt:lpstr>Rejoicing of the Saints</vt:lpstr>
      <vt:lpstr>Rejoicing of the Saints</vt:lpstr>
      <vt:lpstr>Rejoicing of the Saints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Book Of Revelation (7-18-21a)</dc:title>
  <dc:creator>Micky Galloway</dc:creator>
  <cp:lastModifiedBy>Richard Lidh</cp:lastModifiedBy>
  <cp:revision>14</cp:revision>
  <cp:lastPrinted>2021-07-24T18:04:05Z</cp:lastPrinted>
  <dcterms:created xsi:type="dcterms:W3CDTF">2021-07-16T23:54:37Z</dcterms:created>
  <dcterms:modified xsi:type="dcterms:W3CDTF">2021-07-31T03:33:07Z</dcterms:modified>
</cp:coreProperties>
</file>